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7"/>
  </p:notesMasterIdLst>
  <p:sldIdLst>
    <p:sldId id="312" r:id="rId2"/>
    <p:sldId id="316" r:id="rId3"/>
    <p:sldId id="296" r:id="rId4"/>
    <p:sldId id="297" r:id="rId5"/>
    <p:sldId id="299" r:id="rId6"/>
    <p:sldId id="309" r:id="rId7"/>
    <p:sldId id="303" r:id="rId8"/>
    <p:sldId id="310" r:id="rId9"/>
    <p:sldId id="301" r:id="rId10"/>
    <p:sldId id="304" r:id="rId11"/>
    <p:sldId id="305" r:id="rId12"/>
    <p:sldId id="306" r:id="rId13"/>
    <p:sldId id="318" r:id="rId14"/>
    <p:sldId id="308" r:id="rId15"/>
    <p:sldId id="317" r:id="rId16"/>
  </p:sldIdLst>
  <p:sldSz cx="12192000" cy="6858000"/>
  <p:notesSz cx="6858000" cy="9144000"/>
  <p:defaultTextStyle>
    <a:defPPr>
      <a:defRPr lang="sl-S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817" userDrawn="1">
          <p15:clr>
            <a:srgbClr val="A4A3A4"/>
          </p15:clr>
        </p15:guide>
        <p15:guide id="2" orient="horz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944"/>
    <a:srgbClr val="90494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rednji slog 2 – poudarek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90" d="100"/>
          <a:sy n="90" d="100"/>
        </p:scale>
        <p:origin x="576" y="90"/>
      </p:cViewPr>
      <p:guideLst>
        <p:guide pos="3817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A09B08F-B704-4A6B-9D01-A5C2CA6BAC30}" type="doc">
      <dgm:prSet loTypeId="urn:microsoft.com/office/officeart/2005/8/layout/orgChart1" loCatId="hierarchy" qsTypeId="urn:microsoft.com/office/officeart/2005/8/quickstyle/simple2" qsCatId="simple" csTypeId="urn:microsoft.com/office/officeart/2005/8/colors/accent2_2" csCatId="accent2" phldr="1"/>
      <dgm:spPr/>
      <dgm:t>
        <a:bodyPr/>
        <a:lstStyle/>
        <a:p>
          <a:endParaRPr lang="sl-SI"/>
        </a:p>
      </dgm:t>
    </dgm:pt>
    <dgm:pt modelId="{ECDDE16F-06E6-450C-A664-6D3B16554C0C}">
      <dgm:prSet phldrT="[besedilo]" custT="1"/>
      <dgm:spPr/>
      <dgm:t>
        <a:bodyPr/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l-SI" sz="1800" b="1" kern="1200" dirty="0">
              <a:solidFill>
                <a:srgbClr val="FFFF00"/>
              </a:solidFill>
              <a:latin typeface="Century Gothic"/>
              <a:ea typeface="+mn-ea"/>
              <a:cs typeface="+mn-cs"/>
            </a:rPr>
            <a:t>SKUPŠČINA</a:t>
          </a:r>
        </a:p>
        <a:p>
          <a:pPr marL="0" marR="0" lvl="0" indent="0" algn="ctr" defTabSz="755650" eaLnBrk="1" fontAlgn="auto" latinLnBrk="0" hangingPunct="1">
            <a:lnSpc>
              <a:spcPct val="90000"/>
            </a:lnSpc>
            <a:spcBef>
              <a:spcPct val="0"/>
            </a:spcBef>
            <a:spcAft>
              <a:spcPct val="35000"/>
            </a:spcAft>
            <a:buClrTx/>
            <a:buSzTx/>
            <a:buFontTx/>
            <a:buNone/>
            <a:tabLst/>
            <a:defRPr/>
          </a:pPr>
          <a:r>
            <a:rPr lang="sl-SI" sz="1600" b="1" kern="1200" dirty="0"/>
            <a:t>38 članov </a:t>
          </a:r>
          <a:r>
            <a:rPr lang="sl-SI" sz="1600" b="0" kern="1200" dirty="0"/>
            <a:t>(</a:t>
          </a:r>
          <a:r>
            <a:rPr lang="sl-SI" sz="1600" kern="1200" dirty="0"/>
            <a:t>na dan 28. 2. 2023)</a:t>
          </a:r>
        </a:p>
        <a:p>
          <a:pPr marL="0"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l-SI" sz="1600" kern="1200" dirty="0"/>
            <a:t>14 javni, 9 gospodarski, 15 civilni sektor</a:t>
          </a:r>
        </a:p>
        <a:p>
          <a:pPr marL="0"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sl-SI" sz="1400" kern="1200" dirty="0"/>
        </a:p>
      </dgm:t>
    </dgm:pt>
    <dgm:pt modelId="{257D057B-C6F1-46D9-ADFA-A218ABA5CADC}" type="parTrans" cxnId="{86D3C6A1-07EB-4C2D-80E5-FB320DE03D54}">
      <dgm:prSet/>
      <dgm:spPr/>
      <dgm:t>
        <a:bodyPr/>
        <a:lstStyle/>
        <a:p>
          <a:endParaRPr lang="sl-SI"/>
        </a:p>
      </dgm:t>
    </dgm:pt>
    <dgm:pt modelId="{7573447A-6756-4191-8821-D5CA483641D1}" type="sibTrans" cxnId="{86D3C6A1-07EB-4C2D-80E5-FB320DE03D54}">
      <dgm:prSet/>
      <dgm:spPr/>
      <dgm:t>
        <a:bodyPr/>
        <a:lstStyle/>
        <a:p>
          <a:endParaRPr lang="sl-SI"/>
        </a:p>
      </dgm:t>
    </dgm:pt>
    <dgm:pt modelId="{BD6EBD64-1124-4F80-8232-8DAFED7FDFDE}">
      <dgm:prSet phldrT="[besedilo]" custT="1"/>
      <dgm:spPr/>
      <dgm:t>
        <a:bodyPr/>
        <a:lstStyle/>
        <a:p>
          <a:pPr>
            <a:spcAft>
              <a:spcPts val="200"/>
            </a:spcAft>
          </a:pPr>
          <a:r>
            <a:rPr lang="sl-SI" sz="1600" b="1" dirty="0">
              <a:solidFill>
                <a:srgbClr val="FFFF00"/>
              </a:solidFill>
            </a:rPr>
            <a:t>UPRAVNI ODBOR</a:t>
          </a:r>
        </a:p>
        <a:p>
          <a:pPr>
            <a:spcAft>
              <a:spcPts val="200"/>
            </a:spcAft>
          </a:pPr>
          <a:r>
            <a:rPr lang="sl-SI" sz="1400" dirty="0"/>
            <a:t>21 članov </a:t>
          </a:r>
        </a:p>
        <a:p>
          <a:pPr>
            <a:spcAft>
              <a:spcPts val="200"/>
            </a:spcAft>
          </a:pPr>
          <a:r>
            <a:rPr lang="sl-SI" sz="1400" dirty="0"/>
            <a:t>(10 javni, 6 gospodarski, 5 civilni sektor)</a:t>
          </a:r>
        </a:p>
        <a:p>
          <a:pPr>
            <a:spcAft>
              <a:spcPts val="200"/>
            </a:spcAft>
          </a:pPr>
          <a:r>
            <a:rPr lang="sl-SI" sz="1400" b="1" dirty="0">
              <a:solidFill>
                <a:srgbClr val="FFFF00"/>
              </a:solidFill>
            </a:rPr>
            <a:t>Predsednik: Mitja Horvat</a:t>
          </a:r>
        </a:p>
      </dgm:t>
    </dgm:pt>
    <dgm:pt modelId="{A926CD13-DBC6-4F67-AA81-CA03766429E5}" type="parTrans" cxnId="{FAAE55F8-91F1-416F-8EE0-8E891F6F5B05}">
      <dgm:prSet/>
      <dgm:spPr/>
      <dgm:t>
        <a:bodyPr/>
        <a:lstStyle/>
        <a:p>
          <a:endParaRPr lang="sl-SI"/>
        </a:p>
      </dgm:t>
    </dgm:pt>
    <dgm:pt modelId="{CD408251-5C80-464E-9B4C-37C2B482500E}" type="sibTrans" cxnId="{FAAE55F8-91F1-416F-8EE0-8E891F6F5B05}">
      <dgm:prSet/>
      <dgm:spPr/>
      <dgm:t>
        <a:bodyPr/>
        <a:lstStyle/>
        <a:p>
          <a:endParaRPr lang="sl-SI"/>
        </a:p>
      </dgm:t>
    </dgm:pt>
    <dgm:pt modelId="{45FF4DB2-1E33-4BAD-B183-1A743190B6C0}">
      <dgm:prSet phldrT="[besedilo]" custT="1"/>
      <dgm:spPr/>
      <dgm:t>
        <a:bodyPr/>
        <a:lstStyle/>
        <a:p>
          <a:r>
            <a:rPr lang="sl-SI" sz="1600" b="1" dirty="0">
              <a:solidFill>
                <a:srgbClr val="FFFF00"/>
              </a:solidFill>
            </a:rPr>
            <a:t>VODILNI PARTNER</a:t>
          </a:r>
        </a:p>
        <a:p>
          <a:endParaRPr lang="sl-SI" sz="1600" b="1" dirty="0"/>
        </a:p>
        <a:p>
          <a:r>
            <a:rPr lang="sl-SI" sz="1400" dirty="0"/>
            <a:t>Razvojna agencija Slovenske gorice, </a:t>
          </a:r>
        </a:p>
        <a:p>
          <a:r>
            <a:rPr lang="sl-SI" sz="1400" dirty="0"/>
            <a:t>d. o. o.</a:t>
          </a:r>
        </a:p>
      </dgm:t>
    </dgm:pt>
    <dgm:pt modelId="{87AE998A-5B65-4303-8DD9-C73E566EA4E1}" type="parTrans" cxnId="{A902505D-53AD-4B34-A49F-D9466B18513C}">
      <dgm:prSet/>
      <dgm:spPr/>
      <dgm:t>
        <a:bodyPr/>
        <a:lstStyle/>
        <a:p>
          <a:endParaRPr lang="sl-SI"/>
        </a:p>
      </dgm:t>
    </dgm:pt>
    <dgm:pt modelId="{C44EF810-E230-42F3-B3E0-3AF922AFBC2A}" type="sibTrans" cxnId="{A902505D-53AD-4B34-A49F-D9466B18513C}">
      <dgm:prSet/>
      <dgm:spPr/>
      <dgm:t>
        <a:bodyPr/>
        <a:lstStyle/>
        <a:p>
          <a:endParaRPr lang="sl-SI"/>
        </a:p>
      </dgm:t>
    </dgm:pt>
    <dgm:pt modelId="{8614F49A-526B-4334-A4B8-03D124816F14}">
      <dgm:prSet phldrT="[besedilo]" custT="1"/>
      <dgm:spPr/>
      <dgm:t>
        <a:bodyPr/>
        <a:lstStyle/>
        <a:p>
          <a:r>
            <a:rPr lang="sl-SI" sz="1600" b="1" dirty="0">
              <a:solidFill>
                <a:srgbClr val="FFFF00"/>
              </a:solidFill>
            </a:rPr>
            <a:t>NADZORNI ODBOR</a:t>
          </a:r>
        </a:p>
        <a:p>
          <a:r>
            <a:rPr lang="sl-SI" sz="1400" b="0" dirty="0"/>
            <a:t>3 člani </a:t>
          </a:r>
        </a:p>
        <a:p>
          <a:r>
            <a:rPr lang="sl-SI" sz="1400" b="0" dirty="0"/>
            <a:t>(1 javni, 1 gospodarski, </a:t>
          </a:r>
        </a:p>
        <a:p>
          <a:r>
            <a:rPr lang="sl-SI" sz="1400" b="0" dirty="0"/>
            <a:t>1 civilni sektor)</a:t>
          </a:r>
        </a:p>
      </dgm:t>
    </dgm:pt>
    <dgm:pt modelId="{167543AD-5BEA-4925-8E20-497935C527FA}" type="parTrans" cxnId="{7F354BAE-FFE0-4314-AABF-26B11CC862D9}">
      <dgm:prSet/>
      <dgm:spPr/>
      <dgm:t>
        <a:bodyPr/>
        <a:lstStyle/>
        <a:p>
          <a:endParaRPr lang="sl-SI"/>
        </a:p>
      </dgm:t>
    </dgm:pt>
    <dgm:pt modelId="{AB80B69C-732A-42D0-B40E-61A38064169C}" type="sibTrans" cxnId="{7F354BAE-FFE0-4314-AABF-26B11CC862D9}">
      <dgm:prSet/>
      <dgm:spPr/>
      <dgm:t>
        <a:bodyPr/>
        <a:lstStyle/>
        <a:p>
          <a:endParaRPr lang="sl-SI"/>
        </a:p>
      </dgm:t>
    </dgm:pt>
    <dgm:pt modelId="{7DAF8637-5431-4879-A893-2F844A935214}">
      <dgm:prSet phldrT="[besedilo]" custT="1"/>
      <dgm:spPr/>
      <dgm:t>
        <a:bodyPr/>
        <a:lstStyle/>
        <a:p>
          <a:r>
            <a:rPr lang="sl-SI" sz="1600" b="1" kern="1200" dirty="0">
              <a:solidFill>
                <a:srgbClr val="FFFF00"/>
              </a:solidFill>
              <a:latin typeface="Century Gothic"/>
              <a:ea typeface="+mn-ea"/>
              <a:cs typeface="+mn-cs"/>
            </a:rPr>
            <a:t>OCENJEVALNA KOMISIJA</a:t>
          </a:r>
        </a:p>
        <a:p>
          <a:r>
            <a:rPr lang="sl-SI" sz="1400" kern="1200" dirty="0">
              <a:solidFill>
                <a:prstClr val="white"/>
              </a:solidFill>
              <a:latin typeface="Century Gothic"/>
              <a:ea typeface="+mn-ea"/>
              <a:cs typeface="+mn-cs"/>
            </a:rPr>
            <a:t>10 članov </a:t>
          </a:r>
        </a:p>
        <a:p>
          <a:r>
            <a:rPr lang="sl-SI" sz="1400" kern="1200" dirty="0">
              <a:solidFill>
                <a:prstClr val="white"/>
              </a:solidFill>
              <a:latin typeface="Century Gothic"/>
              <a:ea typeface="+mn-ea"/>
              <a:cs typeface="+mn-cs"/>
            </a:rPr>
            <a:t>(3 nadomestni člani)</a:t>
          </a:r>
        </a:p>
      </dgm:t>
    </dgm:pt>
    <dgm:pt modelId="{0E2953EA-98D6-4F65-8C58-1266DC1958FD}" type="parTrans" cxnId="{4BA472D7-4FB8-4F81-87C8-5255CC6A1A18}">
      <dgm:prSet/>
      <dgm:spPr/>
      <dgm:t>
        <a:bodyPr/>
        <a:lstStyle/>
        <a:p>
          <a:endParaRPr lang="sl-SI"/>
        </a:p>
      </dgm:t>
    </dgm:pt>
    <dgm:pt modelId="{E58429F7-AD5C-476F-8469-C57D2D37AA84}" type="sibTrans" cxnId="{4BA472D7-4FB8-4F81-87C8-5255CC6A1A18}">
      <dgm:prSet/>
      <dgm:spPr/>
      <dgm:t>
        <a:bodyPr/>
        <a:lstStyle/>
        <a:p>
          <a:endParaRPr lang="sl-SI"/>
        </a:p>
      </dgm:t>
    </dgm:pt>
    <dgm:pt modelId="{82C42779-B643-4649-B4FB-675CFFDC24F9}" type="pres">
      <dgm:prSet presAssocID="{2A09B08F-B704-4A6B-9D01-A5C2CA6BAC30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DD8B380A-869C-4F2E-BAA3-9644E52EF07B}" type="pres">
      <dgm:prSet presAssocID="{ECDDE16F-06E6-450C-A664-6D3B16554C0C}" presName="hierRoot1" presStyleCnt="0">
        <dgm:presLayoutVars>
          <dgm:hierBranch val="init"/>
        </dgm:presLayoutVars>
      </dgm:prSet>
      <dgm:spPr/>
    </dgm:pt>
    <dgm:pt modelId="{F084143C-A046-4F88-88D3-9E581CE43AAF}" type="pres">
      <dgm:prSet presAssocID="{ECDDE16F-06E6-450C-A664-6D3B16554C0C}" presName="rootComposite1" presStyleCnt="0"/>
      <dgm:spPr/>
    </dgm:pt>
    <dgm:pt modelId="{5BB14077-E68E-4499-9212-2E4E825C257A}" type="pres">
      <dgm:prSet presAssocID="{ECDDE16F-06E6-450C-A664-6D3B16554C0C}" presName="rootText1" presStyleLbl="node0" presStyleIdx="0" presStyleCnt="2" custScaleX="147995" custScaleY="109385" custLinFactNeighborX="3318" custLinFactNeighborY="-32345">
        <dgm:presLayoutVars>
          <dgm:chPref val="3"/>
        </dgm:presLayoutVars>
      </dgm:prSet>
      <dgm:spPr/>
    </dgm:pt>
    <dgm:pt modelId="{CE4F95D7-FACE-4D20-AEEC-4BE580A91EC1}" type="pres">
      <dgm:prSet presAssocID="{ECDDE16F-06E6-450C-A664-6D3B16554C0C}" presName="rootConnector1" presStyleLbl="node1" presStyleIdx="0" presStyleCnt="0"/>
      <dgm:spPr/>
    </dgm:pt>
    <dgm:pt modelId="{C179A854-9B42-4578-9578-1B9EB0F8C889}" type="pres">
      <dgm:prSet presAssocID="{ECDDE16F-06E6-450C-A664-6D3B16554C0C}" presName="hierChild2" presStyleCnt="0"/>
      <dgm:spPr/>
    </dgm:pt>
    <dgm:pt modelId="{0E1902B2-7620-4B7B-ADF0-41C7EBA2453E}" type="pres">
      <dgm:prSet presAssocID="{A926CD13-DBC6-4F67-AA81-CA03766429E5}" presName="Name37" presStyleLbl="parChTrans1D2" presStyleIdx="0" presStyleCnt="3"/>
      <dgm:spPr/>
    </dgm:pt>
    <dgm:pt modelId="{C67D0AB1-4A62-4DC4-9ECE-F3AC23907F6F}" type="pres">
      <dgm:prSet presAssocID="{BD6EBD64-1124-4F80-8232-8DAFED7FDFDE}" presName="hierRoot2" presStyleCnt="0">
        <dgm:presLayoutVars>
          <dgm:hierBranch val="init"/>
        </dgm:presLayoutVars>
      </dgm:prSet>
      <dgm:spPr/>
    </dgm:pt>
    <dgm:pt modelId="{F1D051B6-3D5F-45C3-AA11-35A6ABB01874}" type="pres">
      <dgm:prSet presAssocID="{BD6EBD64-1124-4F80-8232-8DAFED7FDFDE}" presName="rootComposite" presStyleCnt="0"/>
      <dgm:spPr/>
    </dgm:pt>
    <dgm:pt modelId="{DC5F5498-96FE-4D3D-B65F-99F321A64CEA}" type="pres">
      <dgm:prSet presAssocID="{BD6EBD64-1124-4F80-8232-8DAFED7FDFDE}" presName="rootText" presStyleLbl="node2" presStyleIdx="0" presStyleCnt="3" custScaleX="124196" custLinFactNeighborX="5866" custLinFactNeighborY="-22826">
        <dgm:presLayoutVars>
          <dgm:chPref val="3"/>
        </dgm:presLayoutVars>
      </dgm:prSet>
      <dgm:spPr/>
    </dgm:pt>
    <dgm:pt modelId="{CCDAEC4D-5A7F-4E85-8459-D15576A7F167}" type="pres">
      <dgm:prSet presAssocID="{BD6EBD64-1124-4F80-8232-8DAFED7FDFDE}" presName="rootConnector" presStyleLbl="node2" presStyleIdx="0" presStyleCnt="3"/>
      <dgm:spPr/>
    </dgm:pt>
    <dgm:pt modelId="{3B6DCEAC-6171-4E4E-B39C-3F1C34FAD83B}" type="pres">
      <dgm:prSet presAssocID="{BD6EBD64-1124-4F80-8232-8DAFED7FDFDE}" presName="hierChild4" presStyleCnt="0"/>
      <dgm:spPr/>
    </dgm:pt>
    <dgm:pt modelId="{DC0946F6-5667-495B-89CF-2002D22625F1}" type="pres">
      <dgm:prSet presAssocID="{BD6EBD64-1124-4F80-8232-8DAFED7FDFDE}" presName="hierChild5" presStyleCnt="0"/>
      <dgm:spPr/>
    </dgm:pt>
    <dgm:pt modelId="{F712F9AC-5838-404F-BCE8-15F7A782596A}" type="pres">
      <dgm:prSet presAssocID="{87AE998A-5B65-4303-8DD9-C73E566EA4E1}" presName="Name37" presStyleLbl="parChTrans1D2" presStyleIdx="1" presStyleCnt="3"/>
      <dgm:spPr/>
    </dgm:pt>
    <dgm:pt modelId="{2AE071B8-77F3-47FE-A3D4-91E5EFA6EB24}" type="pres">
      <dgm:prSet presAssocID="{45FF4DB2-1E33-4BAD-B183-1A743190B6C0}" presName="hierRoot2" presStyleCnt="0">
        <dgm:presLayoutVars>
          <dgm:hierBranch val="init"/>
        </dgm:presLayoutVars>
      </dgm:prSet>
      <dgm:spPr/>
    </dgm:pt>
    <dgm:pt modelId="{A8AF2915-91B1-401D-9737-C52E39918C69}" type="pres">
      <dgm:prSet presAssocID="{45FF4DB2-1E33-4BAD-B183-1A743190B6C0}" presName="rootComposite" presStyleCnt="0"/>
      <dgm:spPr/>
    </dgm:pt>
    <dgm:pt modelId="{851E499F-D103-43D6-ADBD-9B60663FC2D0}" type="pres">
      <dgm:prSet presAssocID="{45FF4DB2-1E33-4BAD-B183-1A743190B6C0}" presName="rootText" presStyleLbl="node2" presStyleIdx="1" presStyleCnt="3" custScaleX="124224" custLinFactNeighborX="-1251" custLinFactNeighborY="-23115">
        <dgm:presLayoutVars>
          <dgm:chPref val="3"/>
        </dgm:presLayoutVars>
      </dgm:prSet>
      <dgm:spPr/>
    </dgm:pt>
    <dgm:pt modelId="{0E647CE4-A2FE-4BAF-8B3C-873221AA9DD6}" type="pres">
      <dgm:prSet presAssocID="{45FF4DB2-1E33-4BAD-B183-1A743190B6C0}" presName="rootConnector" presStyleLbl="node2" presStyleIdx="1" presStyleCnt="3"/>
      <dgm:spPr/>
    </dgm:pt>
    <dgm:pt modelId="{45F250F4-F79E-4FC8-80A9-DC69D802281B}" type="pres">
      <dgm:prSet presAssocID="{45FF4DB2-1E33-4BAD-B183-1A743190B6C0}" presName="hierChild4" presStyleCnt="0"/>
      <dgm:spPr/>
    </dgm:pt>
    <dgm:pt modelId="{B74FC709-5F44-4372-B91B-17CF95EA77CE}" type="pres">
      <dgm:prSet presAssocID="{45FF4DB2-1E33-4BAD-B183-1A743190B6C0}" presName="hierChild5" presStyleCnt="0"/>
      <dgm:spPr/>
    </dgm:pt>
    <dgm:pt modelId="{E614883C-E63E-4420-93F9-CD5DF2FC784F}" type="pres">
      <dgm:prSet presAssocID="{167543AD-5BEA-4925-8E20-497935C527FA}" presName="Name37" presStyleLbl="parChTrans1D2" presStyleIdx="2" presStyleCnt="3"/>
      <dgm:spPr/>
    </dgm:pt>
    <dgm:pt modelId="{20A9F453-385D-47E0-9E73-662DED784564}" type="pres">
      <dgm:prSet presAssocID="{8614F49A-526B-4334-A4B8-03D124816F14}" presName="hierRoot2" presStyleCnt="0">
        <dgm:presLayoutVars>
          <dgm:hierBranch val="init"/>
        </dgm:presLayoutVars>
      </dgm:prSet>
      <dgm:spPr/>
    </dgm:pt>
    <dgm:pt modelId="{05E31B8E-8EAF-49A1-A35F-B4A29508F065}" type="pres">
      <dgm:prSet presAssocID="{8614F49A-526B-4334-A4B8-03D124816F14}" presName="rootComposite" presStyleCnt="0"/>
      <dgm:spPr/>
    </dgm:pt>
    <dgm:pt modelId="{2EFF2498-33DE-4003-8476-BDB6F5F75ED4}" type="pres">
      <dgm:prSet presAssocID="{8614F49A-526B-4334-A4B8-03D124816F14}" presName="rootText" presStyleLbl="node2" presStyleIdx="2" presStyleCnt="3" custScaleX="113149" custLinFactNeighborX="1135" custLinFactNeighborY="-22947">
        <dgm:presLayoutVars>
          <dgm:chPref val="3"/>
        </dgm:presLayoutVars>
      </dgm:prSet>
      <dgm:spPr/>
    </dgm:pt>
    <dgm:pt modelId="{F82E7E98-BCFD-4A6C-914B-3994C97319B1}" type="pres">
      <dgm:prSet presAssocID="{8614F49A-526B-4334-A4B8-03D124816F14}" presName="rootConnector" presStyleLbl="node2" presStyleIdx="2" presStyleCnt="3"/>
      <dgm:spPr/>
    </dgm:pt>
    <dgm:pt modelId="{6E40B68C-CED3-44CC-AABB-3F10BEB92073}" type="pres">
      <dgm:prSet presAssocID="{8614F49A-526B-4334-A4B8-03D124816F14}" presName="hierChild4" presStyleCnt="0"/>
      <dgm:spPr/>
    </dgm:pt>
    <dgm:pt modelId="{F78FE299-4DD1-426B-88A3-2D95202C008D}" type="pres">
      <dgm:prSet presAssocID="{8614F49A-526B-4334-A4B8-03D124816F14}" presName="hierChild5" presStyleCnt="0"/>
      <dgm:spPr/>
    </dgm:pt>
    <dgm:pt modelId="{A544C6A5-FA02-476B-B1C2-3CEF00B192BA}" type="pres">
      <dgm:prSet presAssocID="{ECDDE16F-06E6-450C-A664-6D3B16554C0C}" presName="hierChild3" presStyleCnt="0"/>
      <dgm:spPr/>
    </dgm:pt>
    <dgm:pt modelId="{010C4AB8-BC8F-469C-A565-764DD4A2C57D}" type="pres">
      <dgm:prSet presAssocID="{7DAF8637-5431-4879-A893-2F844A935214}" presName="hierRoot1" presStyleCnt="0">
        <dgm:presLayoutVars>
          <dgm:hierBranch val="init"/>
        </dgm:presLayoutVars>
      </dgm:prSet>
      <dgm:spPr/>
    </dgm:pt>
    <dgm:pt modelId="{3228A181-4C3A-4209-98FA-025B8ABC4D18}" type="pres">
      <dgm:prSet presAssocID="{7DAF8637-5431-4879-A893-2F844A935214}" presName="rootComposite1" presStyleCnt="0"/>
      <dgm:spPr/>
    </dgm:pt>
    <dgm:pt modelId="{E31C0625-4254-499F-B529-DC1612D81F76}" type="pres">
      <dgm:prSet presAssocID="{7DAF8637-5431-4879-A893-2F844A935214}" presName="rootText1" presStyleLbl="node0" presStyleIdx="1" presStyleCnt="2" custScaleX="96093" custScaleY="65542" custLinFactX="-100000" custLinFactY="100000" custLinFactNeighborX="-102267" custLinFactNeighborY="142826">
        <dgm:presLayoutVars>
          <dgm:chPref val="3"/>
        </dgm:presLayoutVars>
      </dgm:prSet>
      <dgm:spPr/>
    </dgm:pt>
    <dgm:pt modelId="{D486054F-A3A6-4933-AB53-D8402624276B}" type="pres">
      <dgm:prSet presAssocID="{7DAF8637-5431-4879-A893-2F844A935214}" presName="rootConnector1" presStyleLbl="node1" presStyleIdx="0" presStyleCnt="0"/>
      <dgm:spPr/>
    </dgm:pt>
    <dgm:pt modelId="{458BC9E8-7384-4817-81E6-8956CC10F5DB}" type="pres">
      <dgm:prSet presAssocID="{7DAF8637-5431-4879-A893-2F844A935214}" presName="hierChild2" presStyleCnt="0"/>
      <dgm:spPr/>
    </dgm:pt>
    <dgm:pt modelId="{37B2DEF6-76BB-4552-94DB-914CF6563C70}" type="pres">
      <dgm:prSet presAssocID="{7DAF8637-5431-4879-A893-2F844A935214}" presName="hierChild3" presStyleCnt="0"/>
      <dgm:spPr/>
    </dgm:pt>
  </dgm:ptLst>
  <dgm:cxnLst>
    <dgm:cxn modelId="{52A58E15-D64A-4473-8EED-A9472726299E}" type="presOf" srcId="{45FF4DB2-1E33-4BAD-B183-1A743190B6C0}" destId="{851E499F-D103-43D6-ADBD-9B60663FC2D0}" srcOrd="0" destOrd="0" presId="urn:microsoft.com/office/officeart/2005/8/layout/orgChart1"/>
    <dgm:cxn modelId="{E0EFC916-B0E8-44F4-A1F3-39F46CCF3F1D}" type="presOf" srcId="{BD6EBD64-1124-4F80-8232-8DAFED7FDFDE}" destId="{DC5F5498-96FE-4D3D-B65F-99F321A64CEA}" srcOrd="0" destOrd="0" presId="urn:microsoft.com/office/officeart/2005/8/layout/orgChart1"/>
    <dgm:cxn modelId="{3AC8991B-87A3-45C8-9C29-4B69CFE6BBA4}" type="presOf" srcId="{2A09B08F-B704-4A6B-9D01-A5C2CA6BAC30}" destId="{82C42779-B643-4649-B4FB-675CFFDC24F9}" srcOrd="0" destOrd="0" presId="urn:microsoft.com/office/officeart/2005/8/layout/orgChart1"/>
    <dgm:cxn modelId="{81192132-1311-49A6-8A72-89A1A0425757}" type="presOf" srcId="{8614F49A-526B-4334-A4B8-03D124816F14}" destId="{2EFF2498-33DE-4003-8476-BDB6F5F75ED4}" srcOrd="0" destOrd="0" presId="urn:microsoft.com/office/officeart/2005/8/layout/orgChart1"/>
    <dgm:cxn modelId="{A902505D-53AD-4B34-A49F-D9466B18513C}" srcId="{ECDDE16F-06E6-450C-A664-6D3B16554C0C}" destId="{45FF4DB2-1E33-4BAD-B183-1A743190B6C0}" srcOrd="1" destOrd="0" parTransId="{87AE998A-5B65-4303-8DD9-C73E566EA4E1}" sibTransId="{C44EF810-E230-42F3-B3E0-3AF922AFBC2A}"/>
    <dgm:cxn modelId="{30158052-9522-43F0-A8E0-5DF92A0E046C}" type="presOf" srcId="{45FF4DB2-1E33-4BAD-B183-1A743190B6C0}" destId="{0E647CE4-A2FE-4BAF-8B3C-873221AA9DD6}" srcOrd="1" destOrd="0" presId="urn:microsoft.com/office/officeart/2005/8/layout/orgChart1"/>
    <dgm:cxn modelId="{B7458C55-9B89-4170-AB91-215D7493B07C}" type="presOf" srcId="{7DAF8637-5431-4879-A893-2F844A935214}" destId="{E31C0625-4254-499F-B529-DC1612D81F76}" srcOrd="0" destOrd="0" presId="urn:microsoft.com/office/officeart/2005/8/layout/orgChart1"/>
    <dgm:cxn modelId="{1ADAEA7F-797D-4B17-B31C-F62B33ACFC63}" type="presOf" srcId="{7DAF8637-5431-4879-A893-2F844A935214}" destId="{D486054F-A3A6-4933-AB53-D8402624276B}" srcOrd="1" destOrd="0" presId="urn:microsoft.com/office/officeart/2005/8/layout/orgChart1"/>
    <dgm:cxn modelId="{E83C6B84-2BF0-4EDA-BBAB-B846BDE0FD16}" type="presOf" srcId="{ECDDE16F-06E6-450C-A664-6D3B16554C0C}" destId="{CE4F95D7-FACE-4D20-AEEC-4BE580A91EC1}" srcOrd="1" destOrd="0" presId="urn:microsoft.com/office/officeart/2005/8/layout/orgChart1"/>
    <dgm:cxn modelId="{6E869986-3BB2-4AE6-A6B0-56572651A08F}" type="presOf" srcId="{A926CD13-DBC6-4F67-AA81-CA03766429E5}" destId="{0E1902B2-7620-4B7B-ADF0-41C7EBA2453E}" srcOrd="0" destOrd="0" presId="urn:microsoft.com/office/officeart/2005/8/layout/orgChart1"/>
    <dgm:cxn modelId="{1AE5708E-6D2B-467A-A2B8-88DD13057BD7}" type="presOf" srcId="{87AE998A-5B65-4303-8DD9-C73E566EA4E1}" destId="{F712F9AC-5838-404F-BCE8-15F7A782596A}" srcOrd="0" destOrd="0" presId="urn:microsoft.com/office/officeart/2005/8/layout/orgChart1"/>
    <dgm:cxn modelId="{A4DE5FA0-EB2E-430C-B6A0-1F8562B7CE83}" type="presOf" srcId="{8614F49A-526B-4334-A4B8-03D124816F14}" destId="{F82E7E98-BCFD-4A6C-914B-3994C97319B1}" srcOrd="1" destOrd="0" presId="urn:microsoft.com/office/officeart/2005/8/layout/orgChart1"/>
    <dgm:cxn modelId="{86D3C6A1-07EB-4C2D-80E5-FB320DE03D54}" srcId="{2A09B08F-B704-4A6B-9D01-A5C2CA6BAC30}" destId="{ECDDE16F-06E6-450C-A664-6D3B16554C0C}" srcOrd="0" destOrd="0" parTransId="{257D057B-C6F1-46D9-ADFA-A218ABA5CADC}" sibTransId="{7573447A-6756-4191-8821-D5CA483641D1}"/>
    <dgm:cxn modelId="{7F354BAE-FFE0-4314-AABF-26B11CC862D9}" srcId="{ECDDE16F-06E6-450C-A664-6D3B16554C0C}" destId="{8614F49A-526B-4334-A4B8-03D124816F14}" srcOrd="2" destOrd="0" parTransId="{167543AD-5BEA-4925-8E20-497935C527FA}" sibTransId="{AB80B69C-732A-42D0-B40E-61A38064169C}"/>
    <dgm:cxn modelId="{9FDC78B0-7E08-4B1B-8E50-E3418DD21645}" type="presOf" srcId="{167543AD-5BEA-4925-8E20-497935C527FA}" destId="{E614883C-E63E-4420-93F9-CD5DF2FC784F}" srcOrd="0" destOrd="0" presId="urn:microsoft.com/office/officeart/2005/8/layout/orgChart1"/>
    <dgm:cxn modelId="{4BA472D7-4FB8-4F81-87C8-5255CC6A1A18}" srcId="{2A09B08F-B704-4A6B-9D01-A5C2CA6BAC30}" destId="{7DAF8637-5431-4879-A893-2F844A935214}" srcOrd="1" destOrd="0" parTransId="{0E2953EA-98D6-4F65-8C58-1266DC1958FD}" sibTransId="{E58429F7-AD5C-476F-8469-C57D2D37AA84}"/>
    <dgm:cxn modelId="{783D9EF1-F6D9-4E76-AA1D-7799172D0756}" type="presOf" srcId="{BD6EBD64-1124-4F80-8232-8DAFED7FDFDE}" destId="{CCDAEC4D-5A7F-4E85-8459-D15576A7F167}" srcOrd="1" destOrd="0" presId="urn:microsoft.com/office/officeart/2005/8/layout/orgChart1"/>
    <dgm:cxn modelId="{4935FBF3-1D5C-468F-BE76-8E661AA036F5}" type="presOf" srcId="{ECDDE16F-06E6-450C-A664-6D3B16554C0C}" destId="{5BB14077-E68E-4499-9212-2E4E825C257A}" srcOrd="0" destOrd="0" presId="urn:microsoft.com/office/officeart/2005/8/layout/orgChart1"/>
    <dgm:cxn modelId="{FAAE55F8-91F1-416F-8EE0-8E891F6F5B05}" srcId="{ECDDE16F-06E6-450C-A664-6D3B16554C0C}" destId="{BD6EBD64-1124-4F80-8232-8DAFED7FDFDE}" srcOrd="0" destOrd="0" parTransId="{A926CD13-DBC6-4F67-AA81-CA03766429E5}" sibTransId="{CD408251-5C80-464E-9B4C-37C2B482500E}"/>
    <dgm:cxn modelId="{D0A9ABA5-C9E9-48F0-8BF8-E5B646B1C9C1}" type="presParOf" srcId="{82C42779-B643-4649-B4FB-675CFFDC24F9}" destId="{DD8B380A-869C-4F2E-BAA3-9644E52EF07B}" srcOrd="0" destOrd="0" presId="urn:microsoft.com/office/officeart/2005/8/layout/orgChart1"/>
    <dgm:cxn modelId="{5F283130-5C3E-4AF6-A56A-B2D4A3B28AE2}" type="presParOf" srcId="{DD8B380A-869C-4F2E-BAA3-9644E52EF07B}" destId="{F084143C-A046-4F88-88D3-9E581CE43AAF}" srcOrd="0" destOrd="0" presId="urn:microsoft.com/office/officeart/2005/8/layout/orgChart1"/>
    <dgm:cxn modelId="{A6D3524F-4D02-42A4-9910-AF250B2BA5F8}" type="presParOf" srcId="{F084143C-A046-4F88-88D3-9E581CE43AAF}" destId="{5BB14077-E68E-4499-9212-2E4E825C257A}" srcOrd="0" destOrd="0" presId="urn:microsoft.com/office/officeart/2005/8/layout/orgChart1"/>
    <dgm:cxn modelId="{CA6545A6-91A3-45DA-8C4D-F661C992C45B}" type="presParOf" srcId="{F084143C-A046-4F88-88D3-9E581CE43AAF}" destId="{CE4F95D7-FACE-4D20-AEEC-4BE580A91EC1}" srcOrd="1" destOrd="0" presId="urn:microsoft.com/office/officeart/2005/8/layout/orgChart1"/>
    <dgm:cxn modelId="{4F7918E4-364F-4B54-98E0-B8088DB9D721}" type="presParOf" srcId="{DD8B380A-869C-4F2E-BAA3-9644E52EF07B}" destId="{C179A854-9B42-4578-9578-1B9EB0F8C889}" srcOrd="1" destOrd="0" presId="urn:microsoft.com/office/officeart/2005/8/layout/orgChart1"/>
    <dgm:cxn modelId="{9BE87566-6C0E-4085-BA8D-752B4290EC0D}" type="presParOf" srcId="{C179A854-9B42-4578-9578-1B9EB0F8C889}" destId="{0E1902B2-7620-4B7B-ADF0-41C7EBA2453E}" srcOrd="0" destOrd="0" presId="urn:microsoft.com/office/officeart/2005/8/layout/orgChart1"/>
    <dgm:cxn modelId="{E9794A90-7CF1-447C-8E2C-A42F1B19EE68}" type="presParOf" srcId="{C179A854-9B42-4578-9578-1B9EB0F8C889}" destId="{C67D0AB1-4A62-4DC4-9ECE-F3AC23907F6F}" srcOrd="1" destOrd="0" presId="urn:microsoft.com/office/officeart/2005/8/layout/orgChart1"/>
    <dgm:cxn modelId="{1DB1939F-CA6E-4DD5-A442-8309EBBD1575}" type="presParOf" srcId="{C67D0AB1-4A62-4DC4-9ECE-F3AC23907F6F}" destId="{F1D051B6-3D5F-45C3-AA11-35A6ABB01874}" srcOrd="0" destOrd="0" presId="urn:microsoft.com/office/officeart/2005/8/layout/orgChart1"/>
    <dgm:cxn modelId="{F1FEDC59-B21D-4EE8-B556-FAD767201F84}" type="presParOf" srcId="{F1D051B6-3D5F-45C3-AA11-35A6ABB01874}" destId="{DC5F5498-96FE-4D3D-B65F-99F321A64CEA}" srcOrd="0" destOrd="0" presId="urn:microsoft.com/office/officeart/2005/8/layout/orgChart1"/>
    <dgm:cxn modelId="{875CDF35-3E8F-46AF-937A-460F9517DC9A}" type="presParOf" srcId="{F1D051B6-3D5F-45C3-AA11-35A6ABB01874}" destId="{CCDAEC4D-5A7F-4E85-8459-D15576A7F167}" srcOrd="1" destOrd="0" presId="urn:microsoft.com/office/officeart/2005/8/layout/orgChart1"/>
    <dgm:cxn modelId="{09A58EA9-B9DA-43A0-B22F-1EEFDD4C6715}" type="presParOf" srcId="{C67D0AB1-4A62-4DC4-9ECE-F3AC23907F6F}" destId="{3B6DCEAC-6171-4E4E-B39C-3F1C34FAD83B}" srcOrd="1" destOrd="0" presId="urn:microsoft.com/office/officeart/2005/8/layout/orgChart1"/>
    <dgm:cxn modelId="{FA55FE91-E6F3-4AEC-A15B-10C43488A5AE}" type="presParOf" srcId="{C67D0AB1-4A62-4DC4-9ECE-F3AC23907F6F}" destId="{DC0946F6-5667-495B-89CF-2002D22625F1}" srcOrd="2" destOrd="0" presId="urn:microsoft.com/office/officeart/2005/8/layout/orgChart1"/>
    <dgm:cxn modelId="{039C327A-8422-405B-A5D2-BE556088A6F1}" type="presParOf" srcId="{C179A854-9B42-4578-9578-1B9EB0F8C889}" destId="{F712F9AC-5838-404F-BCE8-15F7A782596A}" srcOrd="2" destOrd="0" presId="urn:microsoft.com/office/officeart/2005/8/layout/orgChart1"/>
    <dgm:cxn modelId="{7C29E87B-0924-4EE9-9000-96A8BF09CD17}" type="presParOf" srcId="{C179A854-9B42-4578-9578-1B9EB0F8C889}" destId="{2AE071B8-77F3-47FE-A3D4-91E5EFA6EB24}" srcOrd="3" destOrd="0" presId="urn:microsoft.com/office/officeart/2005/8/layout/orgChart1"/>
    <dgm:cxn modelId="{C60806EB-B251-4464-AB5C-7C6AD5A05990}" type="presParOf" srcId="{2AE071B8-77F3-47FE-A3D4-91E5EFA6EB24}" destId="{A8AF2915-91B1-401D-9737-C52E39918C69}" srcOrd="0" destOrd="0" presId="urn:microsoft.com/office/officeart/2005/8/layout/orgChart1"/>
    <dgm:cxn modelId="{32048584-4D8C-4C06-B6F5-5B7A3928B8F7}" type="presParOf" srcId="{A8AF2915-91B1-401D-9737-C52E39918C69}" destId="{851E499F-D103-43D6-ADBD-9B60663FC2D0}" srcOrd="0" destOrd="0" presId="urn:microsoft.com/office/officeart/2005/8/layout/orgChart1"/>
    <dgm:cxn modelId="{23BB2026-5A6E-41EC-85B2-6DE10E028EC9}" type="presParOf" srcId="{A8AF2915-91B1-401D-9737-C52E39918C69}" destId="{0E647CE4-A2FE-4BAF-8B3C-873221AA9DD6}" srcOrd="1" destOrd="0" presId="urn:microsoft.com/office/officeart/2005/8/layout/orgChart1"/>
    <dgm:cxn modelId="{4CF6DFDF-A87E-498D-90B7-89456F8D2BF8}" type="presParOf" srcId="{2AE071B8-77F3-47FE-A3D4-91E5EFA6EB24}" destId="{45F250F4-F79E-4FC8-80A9-DC69D802281B}" srcOrd="1" destOrd="0" presId="urn:microsoft.com/office/officeart/2005/8/layout/orgChart1"/>
    <dgm:cxn modelId="{3767ED72-963E-4A97-891E-75F23A953100}" type="presParOf" srcId="{2AE071B8-77F3-47FE-A3D4-91E5EFA6EB24}" destId="{B74FC709-5F44-4372-B91B-17CF95EA77CE}" srcOrd="2" destOrd="0" presId="urn:microsoft.com/office/officeart/2005/8/layout/orgChart1"/>
    <dgm:cxn modelId="{E9411F2B-412A-4A07-9CCE-FE61B3394079}" type="presParOf" srcId="{C179A854-9B42-4578-9578-1B9EB0F8C889}" destId="{E614883C-E63E-4420-93F9-CD5DF2FC784F}" srcOrd="4" destOrd="0" presId="urn:microsoft.com/office/officeart/2005/8/layout/orgChart1"/>
    <dgm:cxn modelId="{DE8BE630-C01F-46FA-94B5-0F1FBDCA1FDE}" type="presParOf" srcId="{C179A854-9B42-4578-9578-1B9EB0F8C889}" destId="{20A9F453-385D-47E0-9E73-662DED784564}" srcOrd="5" destOrd="0" presId="urn:microsoft.com/office/officeart/2005/8/layout/orgChart1"/>
    <dgm:cxn modelId="{5A769ECD-7F93-4736-B6AB-6D7027F16F4A}" type="presParOf" srcId="{20A9F453-385D-47E0-9E73-662DED784564}" destId="{05E31B8E-8EAF-49A1-A35F-B4A29508F065}" srcOrd="0" destOrd="0" presId="urn:microsoft.com/office/officeart/2005/8/layout/orgChart1"/>
    <dgm:cxn modelId="{D7B867A3-7E7D-46A0-8295-E292E298F701}" type="presParOf" srcId="{05E31B8E-8EAF-49A1-A35F-B4A29508F065}" destId="{2EFF2498-33DE-4003-8476-BDB6F5F75ED4}" srcOrd="0" destOrd="0" presId="urn:microsoft.com/office/officeart/2005/8/layout/orgChart1"/>
    <dgm:cxn modelId="{304CE6BC-0C40-455B-A84C-9C4DFE4A5BC2}" type="presParOf" srcId="{05E31B8E-8EAF-49A1-A35F-B4A29508F065}" destId="{F82E7E98-BCFD-4A6C-914B-3994C97319B1}" srcOrd="1" destOrd="0" presId="urn:microsoft.com/office/officeart/2005/8/layout/orgChart1"/>
    <dgm:cxn modelId="{A401DFD3-FCCB-47ED-9A79-2A12A483772A}" type="presParOf" srcId="{20A9F453-385D-47E0-9E73-662DED784564}" destId="{6E40B68C-CED3-44CC-AABB-3F10BEB92073}" srcOrd="1" destOrd="0" presId="urn:microsoft.com/office/officeart/2005/8/layout/orgChart1"/>
    <dgm:cxn modelId="{7A3A5BC2-CCAE-486D-81DB-1741A396821A}" type="presParOf" srcId="{20A9F453-385D-47E0-9E73-662DED784564}" destId="{F78FE299-4DD1-426B-88A3-2D95202C008D}" srcOrd="2" destOrd="0" presId="urn:microsoft.com/office/officeart/2005/8/layout/orgChart1"/>
    <dgm:cxn modelId="{F9771200-A8C2-4E57-BBBD-9C00D968E058}" type="presParOf" srcId="{DD8B380A-869C-4F2E-BAA3-9644E52EF07B}" destId="{A544C6A5-FA02-476B-B1C2-3CEF00B192BA}" srcOrd="2" destOrd="0" presId="urn:microsoft.com/office/officeart/2005/8/layout/orgChart1"/>
    <dgm:cxn modelId="{FEAC0226-BCB4-442C-9F4C-525D09EA42F4}" type="presParOf" srcId="{82C42779-B643-4649-B4FB-675CFFDC24F9}" destId="{010C4AB8-BC8F-469C-A565-764DD4A2C57D}" srcOrd="1" destOrd="0" presId="urn:microsoft.com/office/officeart/2005/8/layout/orgChart1"/>
    <dgm:cxn modelId="{653883F1-146C-4895-AF0D-7041AFCE9D7B}" type="presParOf" srcId="{010C4AB8-BC8F-469C-A565-764DD4A2C57D}" destId="{3228A181-4C3A-4209-98FA-025B8ABC4D18}" srcOrd="0" destOrd="0" presId="urn:microsoft.com/office/officeart/2005/8/layout/orgChart1"/>
    <dgm:cxn modelId="{88686E80-64B7-4A8C-82CF-B27C21E475AF}" type="presParOf" srcId="{3228A181-4C3A-4209-98FA-025B8ABC4D18}" destId="{E31C0625-4254-499F-B529-DC1612D81F76}" srcOrd="0" destOrd="0" presId="urn:microsoft.com/office/officeart/2005/8/layout/orgChart1"/>
    <dgm:cxn modelId="{8077F165-32CD-4697-AB9D-3FD16931E19E}" type="presParOf" srcId="{3228A181-4C3A-4209-98FA-025B8ABC4D18}" destId="{D486054F-A3A6-4933-AB53-D8402624276B}" srcOrd="1" destOrd="0" presId="urn:microsoft.com/office/officeart/2005/8/layout/orgChart1"/>
    <dgm:cxn modelId="{70E1F0D2-38C3-43E6-BF9D-B4916E8CF43E}" type="presParOf" srcId="{010C4AB8-BC8F-469C-A565-764DD4A2C57D}" destId="{458BC9E8-7384-4817-81E6-8956CC10F5DB}" srcOrd="1" destOrd="0" presId="urn:microsoft.com/office/officeart/2005/8/layout/orgChart1"/>
    <dgm:cxn modelId="{C9C8E5D9-BDD2-4376-A652-FB7669E9A486}" type="presParOf" srcId="{010C4AB8-BC8F-469C-A565-764DD4A2C57D}" destId="{37B2DEF6-76BB-4552-94DB-914CF6563C70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614883C-E63E-4420-93F9-CD5DF2FC784F}">
      <dsp:nvSpPr>
        <dsp:cNvPr id="0" name=""/>
        <dsp:cNvSpPr/>
      </dsp:nvSpPr>
      <dsp:spPr>
        <a:xfrm>
          <a:off x="5757630" y="1870206"/>
          <a:ext cx="3985241" cy="72058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26171"/>
              </a:lnTo>
              <a:lnTo>
                <a:pt x="3985241" y="426171"/>
              </a:lnTo>
              <a:lnTo>
                <a:pt x="3985241" y="720586"/>
              </a:lnTo>
            </a:path>
          </a:pathLst>
        </a:custGeom>
        <a:noFill/>
        <a:ln w="1905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712F9AC-5838-404F-BCE8-15F7A782596A}">
      <dsp:nvSpPr>
        <dsp:cNvPr id="0" name=""/>
        <dsp:cNvSpPr/>
      </dsp:nvSpPr>
      <dsp:spPr>
        <a:xfrm>
          <a:off x="5711910" y="1870206"/>
          <a:ext cx="91440" cy="718231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23816"/>
              </a:lnTo>
              <a:lnTo>
                <a:pt x="72483" y="423816"/>
              </a:lnTo>
              <a:lnTo>
                <a:pt x="72483" y="718231"/>
              </a:lnTo>
            </a:path>
          </a:pathLst>
        </a:custGeom>
        <a:noFill/>
        <a:ln w="1905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E1902B2-7620-4B7B-ADF0-41C7EBA2453E}">
      <dsp:nvSpPr>
        <dsp:cNvPr id="0" name=""/>
        <dsp:cNvSpPr/>
      </dsp:nvSpPr>
      <dsp:spPr>
        <a:xfrm>
          <a:off x="1912339" y="1870206"/>
          <a:ext cx="3845291" cy="722282"/>
        </a:xfrm>
        <a:custGeom>
          <a:avLst/>
          <a:gdLst/>
          <a:ahLst/>
          <a:cxnLst/>
          <a:rect l="0" t="0" r="0" b="0"/>
          <a:pathLst>
            <a:path>
              <a:moveTo>
                <a:pt x="3845291" y="0"/>
              </a:moveTo>
              <a:lnTo>
                <a:pt x="3845291" y="427868"/>
              </a:lnTo>
              <a:lnTo>
                <a:pt x="0" y="427868"/>
              </a:lnTo>
              <a:lnTo>
                <a:pt x="0" y="722282"/>
              </a:lnTo>
            </a:path>
          </a:pathLst>
        </a:custGeom>
        <a:noFill/>
        <a:ln w="1905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BB14077-E68E-4499-9212-2E4E825C257A}">
      <dsp:nvSpPr>
        <dsp:cNvPr id="0" name=""/>
        <dsp:cNvSpPr/>
      </dsp:nvSpPr>
      <dsp:spPr>
        <a:xfrm>
          <a:off x="3682779" y="336657"/>
          <a:ext cx="4149701" cy="1533548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47625" cap="flat" cmpd="dbl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30000" dir="5400000" rotWithShape="0">
            <a:srgbClr val="000000">
              <a:alpha val="45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l-SI" sz="1800" b="1" kern="1200" dirty="0">
              <a:solidFill>
                <a:srgbClr val="FFFF00"/>
              </a:solidFill>
              <a:latin typeface="Century Gothic"/>
              <a:ea typeface="+mn-ea"/>
              <a:cs typeface="+mn-cs"/>
            </a:rPr>
            <a:t>SKUPŠČINA</a:t>
          </a:r>
        </a:p>
        <a:p>
          <a:pPr marL="0" marR="0" lvl="0" indent="0" algn="ctr" defTabSz="755650" eaLnBrk="1" fontAlgn="auto" latinLnBrk="0" hangingPunct="1">
            <a:lnSpc>
              <a:spcPct val="90000"/>
            </a:lnSpc>
            <a:spcBef>
              <a:spcPct val="0"/>
            </a:spcBef>
            <a:spcAft>
              <a:spcPct val="35000"/>
            </a:spcAft>
            <a:buClrTx/>
            <a:buSzTx/>
            <a:buFontTx/>
            <a:buNone/>
            <a:tabLst/>
            <a:defRPr/>
          </a:pPr>
          <a:r>
            <a:rPr lang="sl-SI" sz="1600" b="1" kern="1200" dirty="0"/>
            <a:t>38 članov </a:t>
          </a:r>
          <a:r>
            <a:rPr lang="sl-SI" sz="1600" b="0" kern="1200" dirty="0"/>
            <a:t>(</a:t>
          </a:r>
          <a:r>
            <a:rPr lang="sl-SI" sz="1600" kern="1200" dirty="0"/>
            <a:t>na dan 28. 2. 2023)</a:t>
          </a:r>
        </a:p>
        <a:p>
          <a:pPr marL="0"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l-SI" sz="1600" kern="1200" dirty="0"/>
            <a:t>14 javni, 9 gospodarski, 15 civilni sektor</a:t>
          </a:r>
        </a:p>
        <a:p>
          <a:pPr marL="0"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sl-SI" sz="1400" kern="1200" dirty="0"/>
        </a:p>
      </dsp:txBody>
      <dsp:txXfrm>
        <a:off x="3682779" y="336657"/>
        <a:ext cx="4149701" cy="1533548"/>
      </dsp:txXfrm>
    </dsp:sp>
    <dsp:sp modelId="{DC5F5498-96FE-4D3D-B65F-99F321A64CEA}">
      <dsp:nvSpPr>
        <dsp:cNvPr id="0" name=""/>
        <dsp:cNvSpPr/>
      </dsp:nvSpPr>
      <dsp:spPr>
        <a:xfrm>
          <a:off x="171144" y="2592489"/>
          <a:ext cx="3482390" cy="1401973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47625" cap="flat" cmpd="dbl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30000" dir="5400000" rotWithShape="0">
            <a:srgbClr val="000000">
              <a:alpha val="45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ts val="200"/>
            </a:spcAft>
            <a:buNone/>
          </a:pPr>
          <a:r>
            <a:rPr lang="sl-SI" sz="1600" b="1" kern="1200" dirty="0">
              <a:solidFill>
                <a:srgbClr val="FFFF00"/>
              </a:solidFill>
            </a:rPr>
            <a:t>UPRAVNI ODBOR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ts val="200"/>
            </a:spcAft>
            <a:buNone/>
          </a:pPr>
          <a:r>
            <a:rPr lang="sl-SI" sz="1400" kern="1200" dirty="0"/>
            <a:t>21 članov 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ts val="200"/>
            </a:spcAft>
            <a:buNone/>
          </a:pPr>
          <a:r>
            <a:rPr lang="sl-SI" sz="1400" kern="1200" dirty="0"/>
            <a:t>(10 javni, 6 gospodarski, 5 civilni sektor)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ts val="200"/>
            </a:spcAft>
            <a:buNone/>
          </a:pPr>
          <a:r>
            <a:rPr lang="sl-SI" sz="1400" b="1" kern="1200" dirty="0">
              <a:solidFill>
                <a:srgbClr val="FFFF00"/>
              </a:solidFill>
            </a:rPr>
            <a:t>Predsednik: Mitja Horvat</a:t>
          </a:r>
        </a:p>
      </dsp:txBody>
      <dsp:txXfrm>
        <a:off x="171144" y="2592489"/>
        <a:ext cx="3482390" cy="1401973"/>
      </dsp:txXfrm>
    </dsp:sp>
    <dsp:sp modelId="{851E499F-D103-43D6-ADBD-9B60663FC2D0}">
      <dsp:nvSpPr>
        <dsp:cNvPr id="0" name=""/>
        <dsp:cNvSpPr/>
      </dsp:nvSpPr>
      <dsp:spPr>
        <a:xfrm>
          <a:off x="4042806" y="2588437"/>
          <a:ext cx="3483175" cy="1401973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47625" cap="flat" cmpd="dbl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30000" dir="5400000" rotWithShape="0">
            <a:srgbClr val="000000">
              <a:alpha val="45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l-SI" sz="1600" b="1" kern="1200" dirty="0">
              <a:solidFill>
                <a:srgbClr val="FFFF00"/>
              </a:solidFill>
            </a:rPr>
            <a:t>VODILNI PARTNER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sl-SI" sz="1600" b="1" kern="1200" dirty="0"/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l-SI" sz="1400" kern="1200" dirty="0"/>
            <a:t>Razvojna agencija Slovenske gorice, 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l-SI" sz="1400" kern="1200" dirty="0"/>
            <a:t>d. o. o.</a:t>
          </a:r>
        </a:p>
      </dsp:txBody>
      <dsp:txXfrm>
        <a:off x="4042806" y="2588437"/>
        <a:ext cx="3483175" cy="1401973"/>
      </dsp:txXfrm>
    </dsp:sp>
    <dsp:sp modelId="{2EFF2498-33DE-4003-8476-BDB6F5F75ED4}">
      <dsp:nvSpPr>
        <dsp:cNvPr id="0" name=""/>
        <dsp:cNvSpPr/>
      </dsp:nvSpPr>
      <dsp:spPr>
        <a:xfrm>
          <a:off x="8156552" y="2590792"/>
          <a:ext cx="3172638" cy="1401973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47625" cap="flat" cmpd="dbl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30000" dir="5400000" rotWithShape="0">
            <a:srgbClr val="000000">
              <a:alpha val="45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l-SI" sz="1600" b="1" kern="1200" dirty="0">
              <a:solidFill>
                <a:srgbClr val="FFFF00"/>
              </a:solidFill>
            </a:rPr>
            <a:t>NADZORNI ODBOR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l-SI" sz="1400" b="0" kern="1200" dirty="0"/>
            <a:t>3 člani 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l-SI" sz="1400" b="0" kern="1200" dirty="0"/>
            <a:t>(1 javni, 1 gospodarski, 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l-SI" sz="1400" b="0" kern="1200" dirty="0"/>
            <a:t>1 civilni sektor)</a:t>
          </a:r>
        </a:p>
      </dsp:txBody>
      <dsp:txXfrm>
        <a:off x="8156552" y="2590792"/>
        <a:ext cx="3172638" cy="1401973"/>
      </dsp:txXfrm>
    </dsp:sp>
    <dsp:sp modelId="{E31C0625-4254-499F-B529-DC1612D81F76}">
      <dsp:nvSpPr>
        <dsp:cNvPr id="0" name=""/>
        <dsp:cNvSpPr/>
      </dsp:nvSpPr>
      <dsp:spPr>
        <a:xfrm>
          <a:off x="2656815" y="4185721"/>
          <a:ext cx="2694396" cy="918881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47625" cap="flat" cmpd="dbl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30000" dir="5400000" rotWithShape="0">
            <a:srgbClr val="000000">
              <a:alpha val="45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l-SI" sz="1600" b="1" kern="1200" dirty="0">
              <a:solidFill>
                <a:srgbClr val="FFFF00"/>
              </a:solidFill>
              <a:latin typeface="Century Gothic"/>
              <a:ea typeface="+mn-ea"/>
              <a:cs typeface="+mn-cs"/>
            </a:rPr>
            <a:t>OCENJEVALNA KOMISIJA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l-SI" sz="1400" kern="1200" dirty="0">
              <a:solidFill>
                <a:prstClr val="white"/>
              </a:solidFill>
              <a:latin typeface="Century Gothic"/>
              <a:ea typeface="+mn-ea"/>
              <a:cs typeface="+mn-cs"/>
            </a:rPr>
            <a:t>10 članov 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l-SI" sz="1400" kern="1200" dirty="0">
              <a:solidFill>
                <a:prstClr val="white"/>
              </a:solidFill>
              <a:latin typeface="Century Gothic"/>
              <a:ea typeface="+mn-ea"/>
              <a:cs typeface="+mn-cs"/>
            </a:rPr>
            <a:t>(3 nadomestni člani)</a:t>
          </a:r>
        </a:p>
      </dsp:txBody>
      <dsp:txXfrm>
        <a:off x="2656815" y="4185721"/>
        <a:ext cx="2694396" cy="91888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glav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l-SI" dirty="0"/>
          </a:p>
        </p:txBody>
      </p:sp>
      <p:sp>
        <p:nvSpPr>
          <p:cNvPr id="3" name="Označba mesta datum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4DA57D-ED3E-4249-833D-74BFCB875137}" type="datetimeFigureOut">
              <a:rPr lang="sl-SI" smtClean="0"/>
              <a:t>11. 04. 2023</a:t>
            </a:fld>
            <a:endParaRPr lang="sl-SI" dirty="0"/>
          </a:p>
        </p:txBody>
      </p:sp>
      <p:sp>
        <p:nvSpPr>
          <p:cNvPr id="4" name="Označba mesta stranske slik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l-SI" dirty="0"/>
          </a:p>
        </p:txBody>
      </p:sp>
      <p:sp>
        <p:nvSpPr>
          <p:cNvPr id="5" name="Označba mesta opomb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l-SI" dirty="0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5116C8F-524C-42A5-8D26-E9E942849C6F}" type="slidenum">
              <a:rPr lang="sl-SI" smtClean="0"/>
              <a:t>‹#›</a:t>
            </a:fld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21834722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 noProof="0" dirty="0"/>
          </a:p>
        </p:txBody>
      </p:sp>
      <p:sp>
        <p:nvSpPr>
          <p:cNvPr id="4" name="Rectangle 4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468FC2B-D455-4AC4-9C5E-9317124768F4}" type="datetimeFigureOut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4/11/2023</a:t>
            </a:fld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399807D-D128-4837-BF84-5EA633F317AE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Rectangle 7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794468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971032"/>
            <a:ext cx="12192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10" name="Rectangle 9"/>
          <p:cNvSpPr/>
          <p:nvPr userDrawn="1"/>
        </p:nvSpPr>
        <p:spPr>
          <a:xfrm>
            <a:off x="-12192" y="6053328"/>
            <a:ext cx="2999232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145536" y="6044184"/>
            <a:ext cx="90464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8" name="Title 7"/>
          <p:cNvSpPr>
            <a:spLocks noGrp="1"/>
          </p:cNvSpPr>
          <p:nvPr>
            <p:ph type="ctrTitle" hasCustomPrompt="1"/>
          </p:nvPr>
        </p:nvSpPr>
        <p:spPr>
          <a:xfrm>
            <a:off x="3149600" y="4038600"/>
            <a:ext cx="8636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lang="sl-SI" dirty="0"/>
              <a:t>Uredite slog naslova matrice</a:t>
            </a:r>
            <a:endParaRPr lang="en-US" dirty="0"/>
          </a:p>
        </p:txBody>
      </p:sp>
      <p:sp>
        <p:nvSpPr>
          <p:cNvPr id="9" name="Subtitle 8"/>
          <p:cNvSpPr>
            <a:spLocks noGrp="1"/>
          </p:cNvSpPr>
          <p:nvPr>
            <p:ph type="subTitle" idx="1" hasCustomPrompt="1"/>
          </p:nvPr>
        </p:nvSpPr>
        <p:spPr>
          <a:xfrm>
            <a:off x="3149600" y="6050037"/>
            <a:ext cx="8686800" cy="685800"/>
          </a:xfrm>
        </p:spPr>
        <p:txBody>
          <a:bodyPr anchor="ctr"/>
          <a:lstStyle>
            <a:lvl1pPr marL="0" indent="0" algn="l">
              <a:buNone/>
              <a:defRPr sz="28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sl-SI" dirty="0"/>
              <a:t>Uredite slog podnaslova matrice</a:t>
            </a:r>
            <a:endParaRPr lang="en-US" dirty="0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101600" y="6068699"/>
            <a:ext cx="27432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047E157E-8DCB-4F70-A0AF-5EB586A91DD4}" type="datetime1">
              <a:rPr lang="en-US" smtClean="0"/>
              <a:pPr/>
              <a:t>4/11/2023</a:t>
            </a:fld>
            <a:endParaRPr lang="en-US" dirty="0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780524" y="236539"/>
            <a:ext cx="78232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en-US" dirty="0">
              <a:solidFill>
                <a:srgbClr val="FBEEC9"/>
              </a:solidFill>
            </a:endParaRPr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10668000" y="228600"/>
            <a:ext cx="11176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F82E0A0-C266-4798-8C8F-B9F91E9DA37E}" type="slidenum">
              <a:rPr lang="en-US" smtClean="0">
                <a:solidFill>
                  <a:srgbClr val="FBEEC9"/>
                </a:solidFill>
              </a:rPr>
              <a:pPr/>
              <a:t>‹#›</a:t>
            </a:fld>
            <a:endParaRPr lang="en-US" dirty="0">
              <a:solidFill>
                <a:srgbClr val="FBEEC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904756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noProof="1"/>
              <a:t>Click to edit Master title style</a:t>
            </a:r>
            <a:endParaRPr lang="en-US" dirty="0"/>
          </a:p>
        </p:txBody>
      </p:sp>
      <p:sp>
        <p:nvSpPr>
          <p:cNvPr id="12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sl-SI" noProof="1"/>
              <a:t>Uredite sloge besedila matrice</a:t>
            </a:r>
          </a:p>
          <a:p>
            <a:pPr lvl="1"/>
            <a:r>
              <a:rPr lang="sl-SI" noProof="1"/>
              <a:t>Druga raven</a:t>
            </a:r>
          </a:p>
          <a:p>
            <a:pPr lvl="2"/>
            <a:r>
              <a:rPr lang="sl-SI" noProof="1"/>
              <a:t>Tretja raven</a:t>
            </a:r>
          </a:p>
          <a:p>
            <a:pPr lvl="3"/>
            <a:r>
              <a:rPr lang="sl-SI" noProof="1"/>
              <a:t>Četrta raven</a:t>
            </a:r>
          </a:p>
          <a:p>
            <a:pPr lvl="4"/>
            <a:r>
              <a:rPr lang="sl-SI" noProof="1"/>
              <a:t>Peta raven</a:t>
            </a:r>
            <a:endParaRPr lang="en-US"/>
          </a:p>
        </p:txBody>
      </p:sp>
      <p:sp>
        <p:nvSpPr>
          <p:cNvPr id="5" name="Rectangl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41B819-6633-4615-BB07-C55D005E14AD}" type="datetimeFigureOut">
              <a:rPr lang="en-US" smtClean="0">
                <a:solidFill>
                  <a:srgbClr val="4E3B30"/>
                </a:solidFill>
              </a:rPr>
              <a:pPr/>
              <a:t>4/11/2023</a:t>
            </a:fld>
            <a:endParaRPr lang="en-US" dirty="0">
              <a:solidFill>
                <a:srgbClr val="4E3B30"/>
              </a:solidFill>
            </a:endParaRPr>
          </a:p>
        </p:txBody>
      </p:sp>
      <p:sp>
        <p:nvSpPr>
          <p:cNvPr id="28" name="Rectangl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4E3B30"/>
              </a:solidFill>
            </a:endParaRPr>
          </a:p>
        </p:txBody>
      </p:sp>
      <p:sp>
        <p:nvSpPr>
          <p:cNvPr id="19" name="Rectangl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935222-B196-4F9B-9AEC-1292459A754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21338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6864" y="228600"/>
            <a:ext cx="10871200" cy="990600"/>
          </a:xfrm>
        </p:spPr>
        <p:txBody>
          <a:bodyPr/>
          <a:lstStyle/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A98645-E80F-450A-B756-91DCB9A8A25E}" type="datetime1">
              <a:rPr lang="en-US" smtClean="0">
                <a:solidFill>
                  <a:srgbClr val="4E3B30"/>
                </a:solidFill>
              </a:rPr>
              <a:pPr/>
              <a:t>4/11/2023</a:t>
            </a:fld>
            <a:endParaRPr lang="en-US" dirty="0">
              <a:solidFill>
                <a:srgbClr val="4E3B3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4E3B3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A3F7CB7D-F184-43C7-B6FD-03D728E1BBF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816864" y="1600200"/>
            <a:ext cx="10871200" cy="4495800"/>
          </a:xfrm>
        </p:spPr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25393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FADB5D-B7A0-47E3-AD2D-B1A6F8614213}" type="datetime1">
              <a:rPr lang="en-US" smtClean="0">
                <a:solidFill>
                  <a:srgbClr val="4E3B30"/>
                </a:solidFill>
              </a:rPr>
              <a:pPr/>
              <a:t>4/11/2023</a:t>
            </a:fld>
            <a:endParaRPr lang="en-US" dirty="0">
              <a:solidFill>
                <a:srgbClr val="4E3B3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4E3B3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A3F7CB7D-F184-43C7-B6FD-03D728E1BBF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19281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968126-03FC-49C0-B9B8-2B561CCC3D90}" type="datetime1">
              <a:rPr lang="en-US" smtClean="0">
                <a:solidFill>
                  <a:srgbClr val="4E3B30"/>
                </a:solidFill>
              </a:rPr>
              <a:pPr/>
              <a:t>4/11/2023</a:t>
            </a:fld>
            <a:endParaRPr lang="en-US" dirty="0">
              <a:solidFill>
                <a:srgbClr val="4E3B3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4E3B3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711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A3F7CB7D-F184-43C7-B6FD-03D728E1BBFF}" type="slidenum">
              <a:rPr lang="en-US" smtClean="0">
                <a:solidFill>
                  <a:srgbClr val="4E3B30"/>
                </a:solidFill>
              </a:rPr>
              <a:pPr/>
              <a:t>‹#›</a:t>
            </a:fld>
            <a:endParaRPr lang="en-US" dirty="0">
              <a:solidFill>
                <a:srgbClr val="4E3B3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56567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noProof="1"/>
              <a:t>Click to edit Master title style</a:t>
            </a:r>
            <a:endParaRPr lang="en-US" dirty="0"/>
          </a:p>
        </p:txBody>
      </p:sp>
      <p:sp>
        <p:nvSpPr>
          <p:cNvPr id="3" name="Rectangle 3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sl-SI" noProof="1"/>
              <a:t>Uredite sloge besedila matrice</a:t>
            </a:r>
          </a:p>
          <a:p>
            <a:pPr lvl="1"/>
            <a:r>
              <a:rPr lang="sl-SI" noProof="1"/>
              <a:t>Druga raven</a:t>
            </a:r>
          </a:p>
          <a:p>
            <a:pPr lvl="2"/>
            <a:r>
              <a:rPr lang="sl-SI" noProof="1"/>
              <a:t>Tretja raven</a:t>
            </a:r>
          </a:p>
          <a:p>
            <a:pPr lvl="3"/>
            <a:r>
              <a:rPr lang="sl-SI" noProof="1"/>
              <a:t>Četrta raven</a:t>
            </a:r>
          </a:p>
          <a:p>
            <a:pPr lvl="4"/>
            <a:r>
              <a:rPr lang="sl-SI" noProof="1"/>
              <a:t>Peta raven</a:t>
            </a:r>
            <a:endParaRPr lang="en-US"/>
          </a:p>
        </p:txBody>
      </p:sp>
      <p:sp>
        <p:nvSpPr>
          <p:cNvPr id="4" name="Rectangle 4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/>
          <a:p>
            <a:pPr lvl="0"/>
            <a:r>
              <a:rPr lang="sl-SI" noProof="1"/>
              <a:t>Uredite sloge besedila matrice</a:t>
            </a:r>
          </a:p>
          <a:p>
            <a:pPr lvl="1"/>
            <a:r>
              <a:rPr lang="sl-SI" noProof="1"/>
              <a:t>Druga raven</a:t>
            </a:r>
          </a:p>
          <a:p>
            <a:pPr lvl="2"/>
            <a:r>
              <a:rPr lang="sl-SI" noProof="1"/>
              <a:t>Tretja raven</a:t>
            </a:r>
          </a:p>
          <a:p>
            <a:pPr lvl="3"/>
            <a:r>
              <a:rPr lang="sl-SI" noProof="1"/>
              <a:t>Četrta raven</a:t>
            </a:r>
          </a:p>
          <a:p>
            <a:pPr lvl="4"/>
            <a:r>
              <a:rPr lang="sl-SI" noProof="1"/>
              <a:t>Peta raven</a:t>
            </a:r>
            <a:endParaRPr lang="en-US"/>
          </a:p>
        </p:txBody>
      </p:sp>
      <p:sp>
        <p:nvSpPr>
          <p:cNvPr id="5" name="Rectangle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C50183-A4F0-4B5F-923C-1EA91824690E}" type="datetimeFigureOut">
              <a:rPr lang="en-US" smtClean="0">
                <a:solidFill>
                  <a:srgbClr val="4E3B30"/>
                </a:solidFill>
              </a:rPr>
              <a:pPr/>
              <a:t>4/11/2023</a:t>
            </a:fld>
            <a:endParaRPr lang="en-US" dirty="0">
              <a:solidFill>
                <a:srgbClr val="4E3B30"/>
              </a:solidFill>
            </a:endParaRPr>
          </a:p>
        </p:txBody>
      </p:sp>
      <p:sp>
        <p:nvSpPr>
          <p:cNvPr id="6" name="Rectangle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4E3B30"/>
              </a:solidFill>
            </a:endParaRPr>
          </a:p>
        </p:txBody>
      </p:sp>
      <p:sp>
        <p:nvSpPr>
          <p:cNvPr id="7" name="Rectangle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FD475A-FCA3-4B41-B368-0F71602C96B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86284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 preserve="1">
  <p:cSld name="Naslov in 2-stolp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noProof="1"/>
              <a:t>Click to edit Master title style</a:t>
            </a:r>
            <a:endParaRPr lang="en-US" dirty="0"/>
          </a:p>
        </p:txBody>
      </p:sp>
      <p:sp>
        <p:nvSpPr>
          <p:cNvPr id="3" name="Rectangle 3"/>
          <p:cNvSpPr>
            <a:spLocks noGrp="1"/>
          </p:cNvSpPr>
          <p:nvPr>
            <p:ph type="body"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sl-SI" noProof="1"/>
              <a:t>Uredite sloge besedila matrice</a:t>
            </a:r>
          </a:p>
          <a:p>
            <a:pPr lvl="1"/>
            <a:r>
              <a:rPr lang="sl-SI" noProof="1"/>
              <a:t>Druga raven</a:t>
            </a:r>
          </a:p>
          <a:p>
            <a:pPr lvl="2"/>
            <a:r>
              <a:rPr lang="sl-SI" noProof="1"/>
              <a:t>Tretja raven</a:t>
            </a:r>
          </a:p>
          <a:p>
            <a:pPr lvl="3"/>
            <a:r>
              <a:rPr lang="sl-SI" noProof="1"/>
              <a:t>Četrta raven</a:t>
            </a:r>
          </a:p>
          <a:p>
            <a:pPr lvl="4"/>
            <a:r>
              <a:rPr lang="sl-SI" noProof="1"/>
              <a:t>Peta raven</a:t>
            </a:r>
            <a:endParaRPr lang="en-US"/>
          </a:p>
        </p:txBody>
      </p:sp>
      <p:sp>
        <p:nvSpPr>
          <p:cNvPr id="4" name="Rectangle 4"/>
          <p:cNvSpPr>
            <a:spLocks noGrp="1"/>
          </p:cNvSpPr>
          <p:nvPr>
            <p:ph type="body"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/>
          <a:p>
            <a:pPr lvl="0"/>
            <a:r>
              <a:rPr lang="sl-SI" noProof="1"/>
              <a:t>Uredite sloge besedila matrice</a:t>
            </a:r>
          </a:p>
          <a:p>
            <a:pPr lvl="1"/>
            <a:r>
              <a:rPr lang="sl-SI" noProof="1"/>
              <a:t>Druga raven</a:t>
            </a:r>
          </a:p>
          <a:p>
            <a:pPr lvl="2"/>
            <a:r>
              <a:rPr lang="sl-SI" noProof="1"/>
              <a:t>Tretja raven</a:t>
            </a:r>
          </a:p>
          <a:p>
            <a:pPr lvl="3"/>
            <a:r>
              <a:rPr lang="sl-SI" noProof="1"/>
              <a:t>Četrta raven</a:t>
            </a:r>
          </a:p>
          <a:p>
            <a:pPr lvl="4"/>
            <a:r>
              <a:rPr lang="sl-SI" noProof="1"/>
              <a:t>Peta raven</a:t>
            </a:r>
            <a:endParaRPr lang="en-US"/>
          </a:p>
        </p:txBody>
      </p:sp>
      <p:sp>
        <p:nvSpPr>
          <p:cNvPr id="5" name="Rectangle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C50183-A4F0-4B5F-923C-1EA91824690E}" type="datetimeFigureOut">
              <a:rPr lang="en-US" smtClean="0">
                <a:solidFill>
                  <a:srgbClr val="4E3B30"/>
                </a:solidFill>
              </a:rPr>
              <a:pPr/>
              <a:t>4/11/2023</a:t>
            </a:fld>
            <a:endParaRPr lang="en-US" dirty="0">
              <a:solidFill>
                <a:srgbClr val="4E3B30"/>
              </a:solidFill>
            </a:endParaRPr>
          </a:p>
        </p:txBody>
      </p:sp>
      <p:sp>
        <p:nvSpPr>
          <p:cNvPr id="6" name="Rectangle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4E3B30"/>
              </a:solidFill>
            </a:endParaRPr>
          </a:p>
        </p:txBody>
      </p:sp>
      <p:sp>
        <p:nvSpPr>
          <p:cNvPr id="7" name="Rectangle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FD475A-FCA3-4B41-B368-0F71602C96B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39220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1828801" y="2743200"/>
            <a:ext cx="9497484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sl-SI"/>
              <a:t>Kliknite, če želite urediti sloge besedila matrice</a:t>
            </a:r>
          </a:p>
        </p:txBody>
      </p:sp>
      <p:sp>
        <p:nvSpPr>
          <p:cNvPr id="7" name="Pravokotnik 6"/>
          <p:cNvSpPr/>
          <p:nvPr/>
        </p:nvSpPr>
        <p:spPr bwMode="white">
          <a:xfrm>
            <a:off x="0" y="1524000"/>
            <a:ext cx="12192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8" name="Pravokotnik 7"/>
          <p:cNvSpPr/>
          <p:nvPr/>
        </p:nvSpPr>
        <p:spPr>
          <a:xfrm>
            <a:off x="0" y="1600200"/>
            <a:ext cx="17272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9" name="Pravokotnik 8"/>
          <p:cNvSpPr/>
          <p:nvPr/>
        </p:nvSpPr>
        <p:spPr>
          <a:xfrm>
            <a:off x="1828800" y="1600200"/>
            <a:ext cx="103632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828800" y="1600200"/>
            <a:ext cx="1016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sl-SI"/>
              <a:t>Kliknite, če želite urediti slog naslova matrice</a:t>
            </a:r>
            <a:endParaRPr kumimoji="0" lang="en-US"/>
          </a:p>
        </p:txBody>
      </p:sp>
      <p:sp>
        <p:nvSpPr>
          <p:cNvPr id="12" name="Ograda datuma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6E7BBC-C865-462A-89F9-8415EC3068C6}" type="datetimeFigureOut">
              <a:rPr lang="en-GB" smtClean="0">
                <a:solidFill>
                  <a:srgbClr val="4E3B30"/>
                </a:solidFill>
              </a:rPr>
              <a:pPr/>
              <a:t>11/04/2023</a:t>
            </a:fld>
            <a:endParaRPr lang="en-GB" dirty="0">
              <a:solidFill>
                <a:srgbClr val="4E3B30"/>
              </a:solidFill>
            </a:endParaRPr>
          </a:p>
        </p:txBody>
      </p:sp>
      <p:sp>
        <p:nvSpPr>
          <p:cNvPr id="13" name="Ograda številke diapozitiva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7272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A355EBF4-B89D-4544-8291-6647C5239EE9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4" name="Ograda noge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GB" dirty="0">
              <a:solidFill>
                <a:srgbClr val="4E3B3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979326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3.jp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0">
            <a:lum/>
          </a:blip>
          <a:srcRect/>
          <a:stretch>
            <a:fillRect t="-8000" b="-1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812800" y="228600"/>
            <a:ext cx="108712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816864" y="1600200"/>
            <a:ext cx="108712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8128000" y="6248401"/>
            <a:ext cx="3556000" cy="365125"/>
          </a:xfrm>
          <a:prstGeom prst="rect">
            <a:avLst/>
          </a:prstGeom>
        </p:spPr>
        <p:txBody>
          <a:bodyPr vert="horz" anchor="ctr" anchorCtr="0"/>
          <a:lstStyle>
            <a:lvl1pPr algn="l">
              <a:defRPr sz="1400">
                <a:solidFill>
                  <a:schemeClr val="tx2"/>
                </a:solidFill>
              </a:defRPr>
            </a:lvl1pPr>
          </a:lstStyle>
          <a:p>
            <a:fld id="{E4606EA6-EFEA-4C30-9264-4F9291A5780D}" type="datetime1">
              <a:rPr lang="en-US" smtClean="0">
                <a:solidFill>
                  <a:srgbClr val="4E3B30"/>
                </a:solidFill>
              </a:rPr>
              <a:pPr/>
              <a:t>4/11/2023</a:t>
            </a:fld>
            <a:endParaRPr lang="en-US" dirty="0">
              <a:solidFill>
                <a:srgbClr val="4E3B3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812801" y="6248207"/>
            <a:ext cx="7228111" cy="365125"/>
          </a:xfrm>
          <a:prstGeom prst="rect">
            <a:avLst/>
          </a:prstGeom>
        </p:spPr>
        <p:txBody>
          <a:bodyPr vert="horz" anchor="ctr"/>
          <a:lstStyle>
            <a:lvl1pPr algn="r">
              <a:defRPr sz="1400">
                <a:solidFill>
                  <a:schemeClr val="tx2"/>
                </a:solidFill>
              </a:defRPr>
            </a:lvl1pPr>
          </a:lstStyle>
          <a:p>
            <a:endParaRPr lang="en-US" dirty="0">
              <a:solidFill>
                <a:srgbClr val="4E3B3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1234440"/>
            <a:ext cx="12192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1280160"/>
            <a:ext cx="7112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787400" y="1280160"/>
            <a:ext cx="1140460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7112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>
              <a:defRPr sz="1400" b="1">
                <a:solidFill>
                  <a:srgbClr val="FFFFFF"/>
                </a:solidFill>
              </a:defRPr>
            </a:lvl1pPr>
          </a:lstStyle>
          <a:p>
            <a:fld id="{8F82E0A0-C266-4798-8C8F-B9F91E9DA37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58273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</p:sldLayoutIdLst>
  <p:txStyles>
    <p:titleStyle>
      <a:lvl1pPr algn="l" rtl="0" eaLnBrk="1" latinLnBrk="0" hangingPunct="1">
        <a:spcBef>
          <a:spcPct val="0"/>
        </a:spcBef>
        <a:buNone/>
        <a:defRPr sz="4400" kern="1200">
          <a:solidFill>
            <a:schemeClr val="tx2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7.png"/><Relationship Id="rId4" Type="http://schemas.openxmlformats.org/officeDocument/2006/relationships/image" Target="../media/image6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Projektna_ideja_obrazec_LAS_Ovtar.docx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Projektna_ideja_obrazec_LAS_Ovtar.docx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14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Relationship Id="rId6" Type="http://schemas.openxmlformats.org/officeDocument/2006/relationships/hyperlink" Target="mailto:info@lasovtar.si" TargetMode="External"/><Relationship Id="rId5" Type="http://schemas.openxmlformats.org/officeDocument/2006/relationships/hyperlink" Target="http://www.rasg.si/" TargetMode="External"/><Relationship Id="rId4" Type="http://schemas.openxmlformats.org/officeDocument/2006/relationships/image" Target="../media/image13.jp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lika 2">
            <a:extLst>
              <a:ext uri="{FF2B5EF4-FFF2-40B4-BE49-F238E27FC236}">
                <a16:creationId xmlns:a16="http://schemas.microsoft.com/office/drawing/2014/main" id="{A7C7A643-4EB0-0D70-37D7-925AF03F5E8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87" t="3940" r="55170" b="60975"/>
          <a:stretch/>
        </p:blipFill>
        <p:spPr>
          <a:xfrm>
            <a:off x="132018" y="199777"/>
            <a:ext cx="5305852" cy="2466405"/>
          </a:xfrm>
          <a:prstGeom prst="rect">
            <a:avLst/>
          </a:prstGeom>
        </p:spPr>
      </p:pic>
      <p:sp>
        <p:nvSpPr>
          <p:cNvPr id="8" name="Rectangle 2">
            <a:extLst>
              <a:ext uri="{FF2B5EF4-FFF2-40B4-BE49-F238E27FC236}">
                <a16:creationId xmlns:a16="http://schemas.microsoft.com/office/drawing/2014/main" id="{30F704D1-948C-57DA-5C08-10243E15E911}"/>
              </a:ext>
            </a:extLst>
          </p:cNvPr>
          <p:cNvSpPr txBox="1">
            <a:spLocks/>
          </p:cNvSpPr>
          <p:nvPr/>
        </p:nvSpPr>
        <p:spPr>
          <a:xfrm>
            <a:off x="132018" y="3429000"/>
            <a:ext cx="11927963" cy="2142699"/>
          </a:xfrm>
          <a:prstGeom prst="rect">
            <a:avLst/>
          </a:prstGeom>
        </p:spPr>
        <p:txBody>
          <a:bodyPr vert="horz" anchor="ctr">
            <a:normAutofit fontScale="75000" lnSpcReduction="20000"/>
          </a:bodyPr>
          <a:lstStyle>
            <a:lvl1pPr algn="l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2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l-PL" sz="3900" b="1" dirty="0"/>
              <a:t>PRIPRAVA STRATEGIJE LOKALNEGA RAZVOJA </a:t>
            </a:r>
            <a:br>
              <a:rPr lang="pl-PL" sz="3900" b="1" dirty="0"/>
            </a:br>
            <a:r>
              <a:rPr lang="pl-PL" sz="3900" b="1" dirty="0"/>
              <a:t>LAS OVTAR SLOVENSKIH GORIC</a:t>
            </a:r>
            <a:br>
              <a:rPr lang="pl-PL" sz="3900" b="1" dirty="0"/>
            </a:br>
            <a:r>
              <a:rPr lang="pl-PL" sz="3900" b="1" dirty="0"/>
              <a:t>DO LETA 2027</a:t>
            </a:r>
            <a:br>
              <a:rPr lang="pl-PL" b="1" dirty="0"/>
            </a:br>
            <a:br>
              <a:rPr lang="pl-PL" b="1" dirty="0"/>
            </a:br>
            <a:r>
              <a:rPr lang="pl-PL" sz="2700" b="1" dirty="0">
                <a:solidFill>
                  <a:srgbClr val="FF0000"/>
                </a:solidFill>
              </a:rPr>
              <a:t>Animacijske delavnice za vključevanje javnosti</a:t>
            </a:r>
          </a:p>
          <a:p>
            <a:pPr algn="ctr"/>
            <a:r>
              <a:rPr lang="pl-PL" sz="2700" b="1" dirty="0">
                <a:solidFill>
                  <a:srgbClr val="FF0000"/>
                </a:solidFill>
              </a:rPr>
              <a:t>11.–20. april 2023</a:t>
            </a:r>
          </a:p>
          <a:p>
            <a:pPr algn="ctr"/>
            <a:endParaRPr lang="sl-SI" b="1" dirty="0">
              <a:solidFill>
                <a:srgbClr val="FF0000"/>
              </a:solidFill>
            </a:endParaRPr>
          </a:p>
        </p:txBody>
      </p:sp>
      <p:pic>
        <p:nvPicPr>
          <p:cNvPr id="22" name="Slika 21">
            <a:extLst>
              <a:ext uri="{FF2B5EF4-FFF2-40B4-BE49-F238E27FC236}">
                <a16:creationId xmlns:a16="http://schemas.microsoft.com/office/drawing/2014/main" id="{D4F71D62-744A-CF86-F1A3-DEA5D5AD0D4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56799" y="111231"/>
            <a:ext cx="3403182" cy="2827095"/>
          </a:xfrm>
          <a:prstGeom prst="rect">
            <a:avLst/>
          </a:prstGeom>
        </p:spPr>
      </p:pic>
      <p:pic>
        <p:nvPicPr>
          <p:cNvPr id="27" name="Slika 26">
            <a:extLst>
              <a:ext uri="{FF2B5EF4-FFF2-40B4-BE49-F238E27FC236}">
                <a16:creationId xmlns:a16="http://schemas.microsoft.com/office/drawing/2014/main" id="{B6047A7B-D369-80CD-BE53-2052264C601B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58" t="10918" r="7118" b="8457"/>
          <a:stretch/>
        </p:blipFill>
        <p:spPr>
          <a:xfrm>
            <a:off x="10462437" y="2286259"/>
            <a:ext cx="1528568" cy="547319"/>
          </a:xfrm>
          <a:prstGeom prst="rect">
            <a:avLst/>
          </a:prstGeom>
        </p:spPr>
      </p:pic>
      <p:pic>
        <p:nvPicPr>
          <p:cNvPr id="28" name="Slika 27">
            <a:extLst>
              <a:ext uri="{FF2B5EF4-FFF2-40B4-BE49-F238E27FC236}">
                <a16:creationId xmlns:a16="http://schemas.microsoft.com/office/drawing/2014/main" id="{5B36940D-46CC-7074-3779-225114B0FDC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98852" y="5800299"/>
            <a:ext cx="7594295" cy="7954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558244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značba mesta besedila 2"/>
          <p:cNvSpPr>
            <a:spLocks noGrp="1"/>
          </p:cNvSpPr>
          <p:nvPr>
            <p:ph type="body" idx="1"/>
          </p:nvPr>
        </p:nvSpPr>
        <p:spPr>
          <a:xfrm>
            <a:off x="718834" y="1626365"/>
            <a:ext cx="10871200" cy="4550916"/>
          </a:xfrm>
        </p:spPr>
        <p:txBody>
          <a:bodyPr>
            <a:normAutofit/>
          </a:bodyPr>
          <a:lstStyle/>
          <a:p>
            <a:endParaRPr lang="sl-SI" sz="2400" dirty="0"/>
          </a:p>
          <a:p>
            <a:endParaRPr lang="sl-SI" sz="1600" dirty="0"/>
          </a:p>
        </p:txBody>
      </p:sp>
      <p:sp>
        <p:nvSpPr>
          <p:cNvPr id="8" name="Naslov 1">
            <a:extLst>
              <a:ext uri="{FF2B5EF4-FFF2-40B4-BE49-F238E27FC236}">
                <a16:creationId xmlns:a16="http://schemas.microsoft.com/office/drawing/2014/main" id="{6F9DF997-5869-4535-8963-EF74F11A42EF}"/>
              </a:ext>
            </a:extLst>
          </p:cNvPr>
          <p:cNvSpPr txBox="1">
            <a:spLocks/>
          </p:cNvSpPr>
          <p:nvPr/>
        </p:nvSpPr>
        <p:spPr>
          <a:xfrm>
            <a:off x="718834" y="465493"/>
            <a:ext cx="11076926" cy="733387"/>
          </a:xfrm>
          <a:prstGeom prst="rect">
            <a:avLst/>
          </a:prstGeom>
        </p:spPr>
        <p:txBody>
          <a:bodyPr vert="horz" anchor="ctr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2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sl-SI" sz="3200" b="1" dirty="0">
                <a:solidFill>
                  <a:srgbClr val="006944"/>
                </a:solidFill>
              </a:rPr>
              <a:t>SLR LAS Ovtar Slovenskih goric – omejitve</a:t>
            </a:r>
          </a:p>
        </p:txBody>
      </p:sp>
      <p:sp>
        <p:nvSpPr>
          <p:cNvPr id="2" name="PoljeZBesedilom 1">
            <a:extLst>
              <a:ext uri="{FF2B5EF4-FFF2-40B4-BE49-F238E27FC236}">
                <a16:creationId xmlns:a16="http://schemas.microsoft.com/office/drawing/2014/main" id="{D7BE89F8-5984-7D3A-6199-ED0C5E8761F0}"/>
              </a:ext>
            </a:extLst>
          </p:cNvPr>
          <p:cNvSpPr txBox="1"/>
          <p:nvPr/>
        </p:nvSpPr>
        <p:spPr>
          <a:xfrm>
            <a:off x="718834" y="1626365"/>
            <a:ext cx="11325119" cy="47782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000" b="1" dirty="0">
                <a:solidFill>
                  <a:srgbClr val="002060"/>
                </a:solidFill>
              </a:rPr>
              <a:t>Operacija, ki je upravičena v okviru </a:t>
            </a:r>
            <a:r>
              <a:rPr lang="sl-SI" sz="2000" b="1" u="sng" dirty="0">
                <a:solidFill>
                  <a:srgbClr val="002060"/>
                </a:solidFill>
              </a:rPr>
              <a:t>drugih intervencij SN</a:t>
            </a:r>
            <a:r>
              <a:rPr lang="sl-SI" sz="2000" b="1" dirty="0">
                <a:solidFill>
                  <a:srgbClr val="002060"/>
                </a:solidFill>
              </a:rPr>
              <a:t>, se lahko podpira preko intervencije LEADER, če je takšna potreba prepoznana v SLR in izkazuje dodano vrednost za razvoj lokalnega območja, kot so dvig socialnega kapitala, upravljanja ali prispeva k rezultatu operacije</a:t>
            </a:r>
            <a:r>
              <a:rPr lang="sl-SI" sz="2000" dirty="0">
                <a:solidFill>
                  <a:srgbClr val="002060"/>
                </a:solidFill>
              </a:rPr>
              <a:t> </a:t>
            </a:r>
            <a:r>
              <a:rPr lang="sl-SI" sz="1950" dirty="0"/>
              <a:t>(</a:t>
            </a:r>
            <a:r>
              <a:rPr lang="sl-SI" sz="1950" i="1" dirty="0"/>
              <a:t>npr. skupni interes, skupina upravičencev, dostop javnosti do rezultatov operacije, inovativne značilnosti operacije na lokalni ravni, integrirane operacije</a:t>
            </a:r>
            <a:r>
              <a:rPr lang="sl-SI" sz="1950" dirty="0"/>
              <a:t>):</a:t>
            </a:r>
          </a:p>
          <a:p>
            <a:pPr marL="0" indent="0">
              <a:buNone/>
            </a:pPr>
            <a:endParaRPr lang="sl-SI" sz="1100" dirty="0"/>
          </a:p>
          <a:p>
            <a:pPr marL="0" indent="0">
              <a:buNone/>
            </a:pPr>
            <a:r>
              <a:rPr lang="sl-SI" sz="2400" b="1" dirty="0">
                <a:solidFill>
                  <a:srgbClr val="002060"/>
                </a:solidFill>
                <a:sym typeface="Wingdings" panose="05000000000000000000" pitchFamily="2" charset="2"/>
              </a:rPr>
              <a:t></a:t>
            </a:r>
            <a:r>
              <a:rPr lang="sl-SI" sz="2400" b="1" dirty="0">
                <a:sym typeface="Wingdings" panose="05000000000000000000" pitchFamily="2" charset="2"/>
              </a:rPr>
              <a:t> </a:t>
            </a:r>
            <a:r>
              <a:rPr lang="sl-SI" sz="2400" b="1" dirty="0">
                <a:solidFill>
                  <a:srgbClr val="002060"/>
                </a:solidFill>
                <a:sym typeface="Wingdings" panose="05000000000000000000" pitchFamily="2" charset="2"/>
              </a:rPr>
              <a:t>možna prekrivanja s SN SKP:</a:t>
            </a:r>
          </a:p>
          <a:p>
            <a:pPr indent="-57150"/>
            <a:r>
              <a:rPr lang="sl-SI" dirty="0">
                <a:sym typeface="Wingdings" panose="05000000000000000000" pitchFamily="2" charset="2"/>
              </a:rPr>
              <a:t>      </a:t>
            </a:r>
            <a:r>
              <a:rPr lang="sl-SI" b="1" dirty="0">
                <a:sym typeface="Wingdings" panose="05000000000000000000" pitchFamily="2" charset="2"/>
              </a:rPr>
              <a:t>- IRP12 – Regijski pristop, IRP10 – kolektivne oblike sodelovanja (SP, OP),</a:t>
            </a:r>
          </a:p>
          <a:p>
            <a:pPr indent="-57150"/>
            <a:r>
              <a:rPr lang="sl-SI" b="1" dirty="0">
                <a:sym typeface="Wingdings" panose="05000000000000000000" pitchFamily="2" charset="2"/>
              </a:rPr>
              <a:t>      - naložbene intervencije, IRP25 …</a:t>
            </a:r>
          </a:p>
          <a:p>
            <a:pPr marL="400050" lvl="1" indent="0">
              <a:buNone/>
            </a:pPr>
            <a:endParaRPr lang="sl-SI" sz="1000" dirty="0">
              <a:sym typeface="Wingdings" panose="05000000000000000000" pitchFamily="2" charset="2"/>
            </a:endParaRPr>
          </a:p>
          <a:p>
            <a:pPr indent="-57150"/>
            <a:r>
              <a:rPr lang="sl-SI" sz="2400" b="1" dirty="0">
                <a:solidFill>
                  <a:srgbClr val="002060"/>
                </a:solidFill>
                <a:sym typeface="Wingdings" panose="05000000000000000000" pitchFamily="2" charset="2"/>
              </a:rPr>
              <a:t> možna prekrivanja s kohezijskim skladom, osnovnimi nalogami občin:</a:t>
            </a:r>
          </a:p>
          <a:p>
            <a:pPr marL="0" indent="0">
              <a:buNone/>
            </a:pPr>
            <a:r>
              <a:rPr lang="sl-SI" sz="2000" b="1" dirty="0">
                <a:sym typeface="Wingdings" panose="05000000000000000000" pitchFamily="2" charset="2"/>
              </a:rPr>
              <a:t>      </a:t>
            </a:r>
            <a:r>
              <a:rPr lang="sl-SI" sz="2000" b="1" dirty="0"/>
              <a:t>V okviru intervencije LEADER naložbe v „veliko“ infrastrukturo ne bodo upravičene     </a:t>
            </a:r>
          </a:p>
          <a:p>
            <a:pPr marL="0" indent="0">
              <a:buNone/>
            </a:pPr>
            <a:r>
              <a:rPr lang="sl-SI" sz="2000" b="1" dirty="0"/>
              <a:t>      (</a:t>
            </a:r>
            <a:r>
              <a:rPr lang="sl-SI" sz="2000" b="1" dirty="0">
                <a:solidFill>
                  <a:srgbClr val="FF0000"/>
                </a:solidFill>
              </a:rPr>
              <a:t>javne ceste, komunala, vodovod …</a:t>
            </a:r>
            <a:r>
              <a:rPr lang="sl-SI" sz="2000" b="1" dirty="0"/>
              <a:t>). </a:t>
            </a:r>
          </a:p>
          <a:p>
            <a:pPr marL="0" indent="0">
              <a:buNone/>
            </a:pPr>
            <a:r>
              <a:rPr lang="sl-SI" sz="2000" b="1" dirty="0"/>
              <a:t>Podpirajo se lahko manjše investicije na podeželju, in sicer kot del operacije, s poudarkom na širšem pomenu za območje LAS ter dodani vrednosti za operacijo</a:t>
            </a:r>
          </a:p>
          <a:p>
            <a:pPr marL="0" indent="0">
              <a:buNone/>
            </a:pPr>
            <a:r>
              <a:rPr lang="sl-SI" sz="2000" b="1" dirty="0"/>
              <a:t>(skupna višina projekta do 200.000 EUR).</a:t>
            </a:r>
            <a:endParaRPr lang="sl-SI" sz="1800" b="1" dirty="0">
              <a:solidFill>
                <a:schemeClr val="accent2"/>
              </a:solidFill>
              <a:sym typeface="Wingdings" panose="05000000000000000000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352926315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značba mesta besedila 2"/>
          <p:cNvSpPr>
            <a:spLocks noGrp="1"/>
          </p:cNvSpPr>
          <p:nvPr>
            <p:ph type="body" idx="1"/>
          </p:nvPr>
        </p:nvSpPr>
        <p:spPr>
          <a:xfrm>
            <a:off x="718834" y="1626365"/>
            <a:ext cx="10871200" cy="4550916"/>
          </a:xfrm>
        </p:spPr>
        <p:txBody>
          <a:bodyPr>
            <a:normAutofit/>
          </a:bodyPr>
          <a:lstStyle/>
          <a:p>
            <a:endParaRPr lang="sl-SI" sz="2400" dirty="0"/>
          </a:p>
          <a:p>
            <a:endParaRPr lang="sl-SI" sz="1600" dirty="0"/>
          </a:p>
        </p:txBody>
      </p:sp>
      <p:sp>
        <p:nvSpPr>
          <p:cNvPr id="8" name="Naslov 1">
            <a:extLst>
              <a:ext uri="{FF2B5EF4-FFF2-40B4-BE49-F238E27FC236}">
                <a16:creationId xmlns:a16="http://schemas.microsoft.com/office/drawing/2014/main" id="{6F9DF997-5869-4535-8963-EF74F11A42EF}"/>
              </a:ext>
            </a:extLst>
          </p:cNvPr>
          <p:cNvSpPr txBox="1">
            <a:spLocks/>
          </p:cNvSpPr>
          <p:nvPr/>
        </p:nvSpPr>
        <p:spPr>
          <a:xfrm>
            <a:off x="718834" y="465493"/>
            <a:ext cx="11076926" cy="733387"/>
          </a:xfrm>
          <a:prstGeom prst="rect">
            <a:avLst/>
          </a:prstGeom>
        </p:spPr>
        <p:txBody>
          <a:bodyPr vert="horz" anchor="ctr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2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sl-SI" sz="3200" b="1" dirty="0">
                <a:solidFill>
                  <a:srgbClr val="006944"/>
                </a:solidFill>
              </a:rPr>
              <a:t>SLR LAS Ovtar Slovenskih goric</a:t>
            </a:r>
          </a:p>
        </p:txBody>
      </p:sp>
      <p:sp>
        <p:nvSpPr>
          <p:cNvPr id="2" name="PoljeZBesedilom 1">
            <a:extLst>
              <a:ext uri="{FF2B5EF4-FFF2-40B4-BE49-F238E27FC236}">
                <a16:creationId xmlns:a16="http://schemas.microsoft.com/office/drawing/2014/main" id="{D7BE89F8-5984-7D3A-6199-ED0C5E8761F0}"/>
              </a:ext>
            </a:extLst>
          </p:cNvPr>
          <p:cNvSpPr txBox="1"/>
          <p:nvPr/>
        </p:nvSpPr>
        <p:spPr>
          <a:xfrm>
            <a:off x="718834" y="1511607"/>
            <a:ext cx="11168366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000" b="1" dirty="0"/>
              <a:t>Povezava vsebine projektov z EU in nacionalnimi strategijami  pomoč pri pripravi cilja projektov in meril za izbor SLR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l-SI" sz="2000" b="1" dirty="0"/>
              <a:t>Listina EU o temeljnih človekovih pravicah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l-SI" sz="2000" b="1" dirty="0"/>
              <a:t>Dolgoročna vizija za podeželska območja do 2040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l-SI" sz="2000" b="1" dirty="0">
                <a:solidFill>
                  <a:srgbClr val="FF0000"/>
                </a:solidFill>
              </a:rPr>
              <a:t>Evropski zeleni dogovor</a:t>
            </a:r>
            <a:r>
              <a:rPr lang="sl-SI" sz="2000" b="1" dirty="0"/>
              <a:t>, Strategija </a:t>
            </a:r>
            <a:r>
              <a:rPr lang="sl-SI" sz="2000" b="1" dirty="0">
                <a:solidFill>
                  <a:srgbClr val="FF0000"/>
                </a:solidFill>
              </a:rPr>
              <a:t>»od vil do vilic« </a:t>
            </a:r>
            <a:r>
              <a:rPr lang="sl-SI" sz="2000" b="1" dirty="0"/>
              <a:t>…</a:t>
            </a:r>
          </a:p>
          <a:p>
            <a:endParaRPr lang="sl-SI" sz="1600" b="1" dirty="0">
              <a:solidFill>
                <a:srgbClr val="5295C2"/>
              </a:solidFill>
              <a:sym typeface="Wingdings" panose="05000000000000000000" pitchFamily="2" charset="2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l-SI" sz="2000" b="1" dirty="0">
                <a:sym typeface="Wingdings" panose="05000000000000000000" pitchFamily="2" charset="2"/>
              </a:rPr>
              <a:t>Resolucija </a:t>
            </a:r>
            <a:r>
              <a:rPr lang="sl-SI" sz="2000" b="1" dirty="0">
                <a:solidFill>
                  <a:srgbClr val="FF0000"/>
                </a:solidFill>
                <a:sym typeface="Wingdings" panose="05000000000000000000" pitchFamily="2" charset="2"/>
              </a:rPr>
              <a:t>Naša hrana, podeželje in naravni viri po letu 2021 </a:t>
            </a:r>
            <a:r>
              <a:rPr lang="sl-SI" sz="2000" b="1" dirty="0">
                <a:sym typeface="Wingdings" panose="05000000000000000000" pitchFamily="2" charset="2"/>
              </a:rPr>
              <a:t>– </a:t>
            </a:r>
            <a:r>
              <a:rPr lang="sl-SI" sz="2000" b="1" dirty="0">
                <a:solidFill>
                  <a:srgbClr val="006944"/>
                </a:solidFill>
                <a:sym typeface="Wingdings" panose="05000000000000000000" pitchFamily="2" charset="2"/>
              </a:rPr>
              <a:t>strateški okvir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l-SI" sz="2000" b="1" dirty="0"/>
              <a:t>Strategija za manj izgub hrane in odpadne hrane v verigi preskrbe s hrano </a:t>
            </a:r>
            <a:r>
              <a:rPr lang="sl-SI" sz="2000" b="1" dirty="0">
                <a:sym typeface="Wingdings" panose="05000000000000000000" pitchFamily="2" charset="2"/>
              </a:rPr>
              <a:t></a:t>
            </a:r>
            <a:r>
              <a:rPr lang="sl-SI" sz="2000" b="1" dirty="0">
                <a:solidFill>
                  <a:srgbClr val="6BB44E"/>
                </a:solidFill>
                <a:sym typeface="Wingdings" panose="05000000000000000000" pitchFamily="2" charset="2"/>
              </a:rPr>
              <a:t> </a:t>
            </a:r>
            <a:r>
              <a:rPr lang="sl-SI" sz="2000" b="1" dirty="0">
                <a:solidFill>
                  <a:srgbClr val="006944"/>
                </a:solidFill>
                <a:sym typeface="Wingdings" panose="05000000000000000000" pitchFamily="2" charset="2"/>
              </a:rPr>
              <a:t>odpadna hrana, zavržki hrane</a:t>
            </a:r>
            <a:endParaRPr lang="sl-SI" sz="2000" b="1" dirty="0">
              <a:solidFill>
                <a:srgbClr val="006944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l-SI" sz="2000" b="1" dirty="0"/>
              <a:t>Celovitemu nacionalnemu energetskemu in podnebnemu načrtu (NEPN) </a:t>
            </a:r>
            <a:r>
              <a:rPr lang="sl-SI" sz="2000" b="1" dirty="0">
                <a:sym typeface="Wingdings" panose="05000000000000000000" pitchFamily="2" charset="2"/>
              </a:rPr>
              <a:t> </a:t>
            </a:r>
            <a:r>
              <a:rPr lang="sl-SI" sz="2000" b="1" dirty="0">
                <a:solidFill>
                  <a:srgbClr val="006944"/>
                </a:solidFill>
                <a:sym typeface="Wingdings" panose="05000000000000000000" pitchFamily="2" charset="2"/>
              </a:rPr>
              <a:t>OVE, zmanjšanje emisij, varčna raba energije, … </a:t>
            </a:r>
            <a:endParaRPr lang="sl-SI" sz="2000" b="1" dirty="0">
              <a:solidFill>
                <a:srgbClr val="006944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2000" b="1" dirty="0">
                <a:sym typeface="Wingdings" panose="05000000000000000000" pitchFamily="2" charset="2"/>
              </a:rPr>
              <a:t>Akcijski načrt za razvoj ekološkega kmetijstva do leta 2027 (ANEK)   </a:t>
            </a:r>
            <a:r>
              <a:rPr lang="pl-PL" sz="2000" b="1" dirty="0">
                <a:solidFill>
                  <a:srgbClr val="006944"/>
                </a:solidFill>
                <a:sym typeface="Wingdings" panose="05000000000000000000" pitchFamily="2" charset="2"/>
              </a:rPr>
              <a:t>ekološko kmetovanje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l-SI" sz="2000" b="1" dirty="0">
                <a:sym typeface="Wingdings" panose="05000000000000000000" pitchFamily="2" charset="2"/>
              </a:rPr>
              <a:t>Resolucija o nacionalnem programu za enake možnosti žensk in moških / v pripravi R. za mlade  </a:t>
            </a:r>
            <a:r>
              <a:rPr lang="sl-SI" sz="2000" b="1" dirty="0">
                <a:solidFill>
                  <a:srgbClr val="006944"/>
                </a:solidFill>
                <a:sym typeface="Wingdings" panose="05000000000000000000" pitchFamily="2" charset="2"/>
              </a:rPr>
              <a:t>enakost žensk, mladi (do 29 let), socialne vsebine.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l-SI" sz="2000" b="1" dirty="0">
                <a:solidFill>
                  <a:srgbClr val="006944"/>
                </a:solidFill>
                <a:sym typeface="Wingdings" panose="05000000000000000000" pitchFamily="2" charset="2"/>
              </a:rPr>
              <a:t>ORP Slovenske gorice 2021-2027, RRP Podravja 2021-2027.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sl-SI" sz="2000" b="1" dirty="0">
              <a:solidFill>
                <a:schemeClr val="accent2"/>
              </a:solidFill>
              <a:sym typeface="Wingdings" panose="05000000000000000000" pitchFamily="2" charset="2"/>
            </a:endParaRPr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CE8271C5-F53F-CEDA-EA73-909AB1E40B4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35454" y="1869663"/>
            <a:ext cx="1754580" cy="1442833"/>
          </a:xfrm>
          <a:prstGeom prst="rect">
            <a:avLst/>
          </a:prstGeom>
        </p:spPr>
      </p:pic>
      <p:sp>
        <p:nvSpPr>
          <p:cNvPr id="5" name="Elipsa 4">
            <a:extLst>
              <a:ext uri="{FF2B5EF4-FFF2-40B4-BE49-F238E27FC236}">
                <a16:creationId xmlns:a16="http://schemas.microsoft.com/office/drawing/2014/main" id="{0FC5EE00-CB53-5A65-67E6-B111D3E4D727}"/>
              </a:ext>
            </a:extLst>
          </p:cNvPr>
          <p:cNvSpPr/>
          <p:nvPr/>
        </p:nvSpPr>
        <p:spPr>
          <a:xfrm>
            <a:off x="8692246" y="1877088"/>
            <a:ext cx="654485" cy="47598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dirty="0"/>
              <a:t>EU</a:t>
            </a:r>
          </a:p>
        </p:txBody>
      </p:sp>
      <p:sp>
        <p:nvSpPr>
          <p:cNvPr id="6" name="Elipsa 5">
            <a:extLst>
              <a:ext uri="{FF2B5EF4-FFF2-40B4-BE49-F238E27FC236}">
                <a16:creationId xmlns:a16="http://schemas.microsoft.com/office/drawing/2014/main" id="{BD8285CE-1BA0-A603-643C-4F8AF06E0C9B}"/>
              </a:ext>
            </a:extLst>
          </p:cNvPr>
          <p:cNvSpPr/>
          <p:nvPr/>
        </p:nvSpPr>
        <p:spPr>
          <a:xfrm>
            <a:off x="8689654" y="2798858"/>
            <a:ext cx="654484" cy="47598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dirty="0"/>
              <a:t>SI</a:t>
            </a:r>
          </a:p>
        </p:txBody>
      </p:sp>
      <p:cxnSp>
        <p:nvCxnSpPr>
          <p:cNvPr id="7" name="Raven puščični povezovalnik 6">
            <a:extLst>
              <a:ext uri="{FF2B5EF4-FFF2-40B4-BE49-F238E27FC236}">
                <a16:creationId xmlns:a16="http://schemas.microsoft.com/office/drawing/2014/main" id="{F17BD496-39B8-4AB7-342D-69E9752C8F3E}"/>
              </a:ext>
            </a:extLst>
          </p:cNvPr>
          <p:cNvCxnSpPr>
            <a:cxnSpLocks/>
          </p:cNvCxnSpPr>
          <p:nvPr/>
        </p:nvCxnSpPr>
        <p:spPr>
          <a:xfrm>
            <a:off x="9019488" y="2412434"/>
            <a:ext cx="0" cy="32706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661982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značba mesta besedila 2"/>
          <p:cNvSpPr>
            <a:spLocks noGrp="1"/>
          </p:cNvSpPr>
          <p:nvPr>
            <p:ph type="body" idx="1"/>
          </p:nvPr>
        </p:nvSpPr>
        <p:spPr>
          <a:xfrm>
            <a:off x="718834" y="1626365"/>
            <a:ext cx="10871200" cy="4550916"/>
          </a:xfrm>
        </p:spPr>
        <p:txBody>
          <a:bodyPr>
            <a:normAutofit/>
          </a:bodyPr>
          <a:lstStyle/>
          <a:p>
            <a:endParaRPr lang="sl-SI" sz="2400" dirty="0"/>
          </a:p>
          <a:p>
            <a:endParaRPr lang="sl-SI" sz="1600" dirty="0"/>
          </a:p>
        </p:txBody>
      </p:sp>
      <p:sp>
        <p:nvSpPr>
          <p:cNvPr id="8" name="Naslov 1">
            <a:extLst>
              <a:ext uri="{FF2B5EF4-FFF2-40B4-BE49-F238E27FC236}">
                <a16:creationId xmlns:a16="http://schemas.microsoft.com/office/drawing/2014/main" id="{6F9DF997-5869-4535-8963-EF74F11A42EF}"/>
              </a:ext>
            </a:extLst>
          </p:cNvPr>
          <p:cNvSpPr txBox="1">
            <a:spLocks/>
          </p:cNvSpPr>
          <p:nvPr/>
        </p:nvSpPr>
        <p:spPr>
          <a:xfrm>
            <a:off x="718834" y="465493"/>
            <a:ext cx="11076926" cy="733387"/>
          </a:xfrm>
          <a:prstGeom prst="rect">
            <a:avLst/>
          </a:prstGeom>
        </p:spPr>
        <p:txBody>
          <a:bodyPr vert="horz" anchor="ctr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2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sl-SI" sz="3200" b="1" dirty="0">
                <a:solidFill>
                  <a:srgbClr val="006944"/>
                </a:solidFill>
              </a:rPr>
              <a:t>SWOT analiza – postopek priprave SLR</a:t>
            </a:r>
          </a:p>
        </p:txBody>
      </p:sp>
      <p:sp>
        <p:nvSpPr>
          <p:cNvPr id="2" name="PoljeZBesedilom 1">
            <a:hlinkClick r:id="rId2" action="ppaction://hlinkfile"/>
            <a:extLst>
              <a:ext uri="{FF2B5EF4-FFF2-40B4-BE49-F238E27FC236}">
                <a16:creationId xmlns:a16="http://schemas.microsoft.com/office/drawing/2014/main" id="{D7BE89F8-5984-7D3A-6199-ED0C5E8761F0}"/>
              </a:ext>
            </a:extLst>
          </p:cNvPr>
          <p:cNvSpPr txBox="1"/>
          <p:nvPr/>
        </p:nvSpPr>
        <p:spPr>
          <a:xfrm>
            <a:off x="718834" y="1807699"/>
            <a:ext cx="10675997" cy="35855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sl-SI" sz="2400" b="1" dirty="0">
                <a:sym typeface="Wingdings" panose="05000000000000000000" pitchFamily="2" charset="2"/>
              </a:rPr>
              <a:t>Turizem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sl-SI" sz="2400" b="1" dirty="0">
                <a:sym typeface="Wingdings" panose="05000000000000000000" pitchFamily="2" charset="2"/>
              </a:rPr>
              <a:t>Gospodarstvo na podeželju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sl-SI" sz="2400" b="1" dirty="0">
                <a:sym typeface="Wingdings" panose="05000000000000000000" pitchFamily="2" charset="2"/>
              </a:rPr>
              <a:t>Kmetijstvo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sl-SI" sz="2400" b="1" dirty="0">
                <a:sym typeface="Wingdings" panose="05000000000000000000" pitchFamily="2" charset="2"/>
              </a:rPr>
              <a:t>Dediščina (kulturna dediščina in naravne vrednote)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sl-SI" sz="2400" b="1" dirty="0">
                <a:sym typeface="Wingdings" panose="05000000000000000000" pitchFamily="2" charset="2"/>
              </a:rPr>
              <a:t>Podnebne spremembe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sl-SI" sz="2400" b="1" dirty="0">
                <a:sym typeface="Wingdings" panose="05000000000000000000" pitchFamily="2" charset="2"/>
              </a:rPr>
              <a:t>Socialna vključenost in kakovost življenja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sl-SI" sz="2400" b="1" dirty="0">
                <a:sym typeface="Wingdings" panose="05000000000000000000" pitchFamily="2" charset="2"/>
              </a:rPr>
              <a:t>…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sl-SI" sz="2400" b="1" dirty="0">
              <a:sym typeface="Wingdings" panose="05000000000000000000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48494671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značba mesta besedila 2"/>
          <p:cNvSpPr>
            <a:spLocks noGrp="1"/>
          </p:cNvSpPr>
          <p:nvPr>
            <p:ph type="body" idx="1"/>
          </p:nvPr>
        </p:nvSpPr>
        <p:spPr>
          <a:xfrm>
            <a:off x="718834" y="1626365"/>
            <a:ext cx="10871200" cy="4550916"/>
          </a:xfrm>
        </p:spPr>
        <p:txBody>
          <a:bodyPr>
            <a:normAutofit/>
          </a:bodyPr>
          <a:lstStyle/>
          <a:p>
            <a:endParaRPr lang="sl-SI" sz="2400" dirty="0"/>
          </a:p>
          <a:p>
            <a:endParaRPr lang="sl-SI" sz="1600" dirty="0"/>
          </a:p>
        </p:txBody>
      </p:sp>
      <p:sp>
        <p:nvSpPr>
          <p:cNvPr id="8" name="Naslov 1">
            <a:extLst>
              <a:ext uri="{FF2B5EF4-FFF2-40B4-BE49-F238E27FC236}">
                <a16:creationId xmlns:a16="http://schemas.microsoft.com/office/drawing/2014/main" id="{6F9DF997-5869-4535-8963-EF74F11A42EF}"/>
              </a:ext>
            </a:extLst>
          </p:cNvPr>
          <p:cNvSpPr txBox="1">
            <a:spLocks/>
          </p:cNvSpPr>
          <p:nvPr/>
        </p:nvSpPr>
        <p:spPr>
          <a:xfrm>
            <a:off x="718834" y="465493"/>
            <a:ext cx="11076926" cy="733387"/>
          </a:xfrm>
          <a:prstGeom prst="rect">
            <a:avLst/>
          </a:prstGeom>
        </p:spPr>
        <p:txBody>
          <a:bodyPr vert="horz" anchor="ctr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2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sl-SI" sz="3200" b="1" dirty="0">
                <a:solidFill>
                  <a:srgbClr val="006944"/>
                </a:solidFill>
              </a:rPr>
              <a:t>SLR LAS Ovtar Slovenskih goric – postopek priprave SLR</a:t>
            </a:r>
          </a:p>
        </p:txBody>
      </p:sp>
      <p:sp>
        <p:nvSpPr>
          <p:cNvPr id="2" name="PoljeZBesedilom 1">
            <a:hlinkClick r:id="rId2" action="ppaction://hlinkfile"/>
            <a:extLst>
              <a:ext uri="{FF2B5EF4-FFF2-40B4-BE49-F238E27FC236}">
                <a16:creationId xmlns:a16="http://schemas.microsoft.com/office/drawing/2014/main" id="{D7BE89F8-5984-7D3A-6199-ED0C5E8761F0}"/>
              </a:ext>
            </a:extLst>
          </p:cNvPr>
          <p:cNvSpPr txBox="1"/>
          <p:nvPr/>
        </p:nvSpPr>
        <p:spPr>
          <a:xfrm>
            <a:off x="718834" y="1807699"/>
            <a:ext cx="10675997" cy="26930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sl-SI" sz="2400" b="1" dirty="0">
                <a:sym typeface="Wingdings" panose="05000000000000000000" pitchFamily="2" charset="2"/>
              </a:rPr>
              <a:t>Delavnice (v vsaki izmed 10 občin)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sl-SI" sz="2400" b="1" dirty="0">
                <a:sym typeface="Wingdings" panose="05000000000000000000" pitchFamily="2" charset="2"/>
              </a:rPr>
              <a:t>Projektne ideje (</a:t>
            </a:r>
            <a:r>
              <a:rPr lang="sl-SI" sz="2400" b="1" dirty="0">
                <a:sym typeface="Wingdings" panose="05000000000000000000" pitchFamily="2" charset="2"/>
                <a:hlinkClick r:id="rId2" action="ppaction://hlinkfile"/>
              </a:rPr>
              <a:t>obrazec</a:t>
            </a:r>
            <a:r>
              <a:rPr lang="sl-SI" sz="2400" b="1" dirty="0">
                <a:sym typeface="Wingdings" panose="05000000000000000000" pitchFamily="2" charset="2"/>
              </a:rPr>
              <a:t>), </a:t>
            </a:r>
            <a:r>
              <a:rPr lang="sl-SI" sz="2400" b="1" dirty="0">
                <a:solidFill>
                  <a:srgbClr val="FF0000"/>
                </a:solidFill>
                <a:sym typeface="Wingdings" panose="05000000000000000000" pitchFamily="2" charset="2"/>
              </a:rPr>
              <a:t>nabor idej do 5. 5. 2023!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sl-SI" sz="2400" b="1" dirty="0">
                <a:sym typeface="Wingdings" panose="05000000000000000000" pitchFamily="2" charset="2"/>
              </a:rPr>
              <a:t>Analitični del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sl-SI" sz="2400" b="1" dirty="0">
                <a:sym typeface="Wingdings" panose="05000000000000000000" pitchFamily="2" charset="2"/>
              </a:rPr>
              <a:t>Sinteza idej + predlog intervencijske logike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sl-SI" sz="2400" b="1" dirty="0">
                <a:sym typeface="Wingdings" panose="05000000000000000000" pitchFamily="2" charset="2"/>
              </a:rPr>
              <a:t>Verifikacija SLR na organih LAS Ovtar Slovenskih goric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sl-SI" sz="2400" b="1" dirty="0">
                <a:sym typeface="Wingdings" panose="05000000000000000000" pitchFamily="2" charset="2"/>
              </a:rPr>
              <a:t>Oddaja SLR (julij 2023).</a:t>
            </a:r>
          </a:p>
        </p:txBody>
      </p:sp>
    </p:spTree>
    <p:extLst>
      <p:ext uri="{BB962C8B-B14F-4D97-AF65-F5344CB8AC3E}">
        <p14:creationId xmlns:p14="http://schemas.microsoft.com/office/powerpoint/2010/main" val="248091833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Skupina 5">
            <a:extLst>
              <a:ext uri="{FF2B5EF4-FFF2-40B4-BE49-F238E27FC236}">
                <a16:creationId xmlns:a16="http://schemas.microsoft.com/office/drawing/2014/main" id="{60A2DE81-B7D9-5CF4-4CB8-AB5AD4F3581A}"/>
              </a:ext>
            </a:extLst>
          </p:cNvPr>
          <p:cNvGrpSpPr/>
          <p:nvPr/>
        </p:nvGrpSpPr>
        <p:grpSpPr>
          <a:xfrm>
            <a:off x="2588389" y="5663016"/>
            <a:ext cx="4364542" cy="455181"/>
            <a:chOff x="4173615" y="196985"/>
            <a:chExt cx="4364542" cy="455181"/>
          </a:xfrm>
        </p:grpSpPr>
        <p:pic>
          <p:nvPicPr>
            <p:cNvPr id="7" name="Picture 365">
              <a:extLst>
                <a:ext uri="{FF2B5EF4-FFF2-40B4-BE49-F238E27FC236}">
                  <a16:creationId xmlns:a16="http://schemas.microsoft.com/office/drawing/2014/main" id="{70E85A8C-3E8B-1F0B-E01F-1FE0F5B244A9}"/>
                </a:ext>
              </a:extLst>
            </p:cNvPr>
            <p:cNvPicPr/>
            <p:nvPr/>
          </p:nvPicPr>
          <p:blipFill>
            <a:blip r:embed="rId2"/>
            <a:stretch>
              <a:fillRect/>
            </a:stretch>
          </p:blipFill>
          <p:spPr>
            <a:xfrm>
              <a:off x="4173615" y="196985"/>
              <a:ext cx="1784768" cy="455181"/>
            </a:xfrm>
            <a:prstGeom prst="rect">
              <a:avLst/>
            </a:prstGeom>
          </p:spPr>
        </p:pic>
        <p:pic>
          <p:nvPicPr>
            <p:cNvPr id="8" name="Picture 366">
              <a:extLst>
                <a:ext uri="{FF2B5EF4-FFF2-40B4-BE49-F238E27FC236}">
                  <a16:creationId xmlns:a16="http://schemas.microsoft.com/office/drawing/2014/main" id="{5692F8E4-B4AC-BC08-D313-D518295ABB9B}"/>
                </a:ext>
              </a:extLst>
            </p:cNvPr>
            <p:cNvPicPr/>
            <p:nvPr/>
          </p:nvPicPr>
          <p:blipFill>
            <a:blip r:embed="rId3"/>
            <a:stretch>
              <a:fillRect/>
            </a:stretch>
          </p:blipFill>
          <p:spPr>
            <a:xfrm>
              <a:off x="7211266" y="250697"/>
              <a:ext cx="1326891" cy="382611"/>
            </a:xfrm>
            <a:prstGeom prst="rect">
              <a:avLst/>
            </a:prstGeom>
          </p:spPr>
        </p:pic>
        <p:pic>
          <p:nvPicPr>
            <p:cNvPr id="9" name="Picture 57">
              <a:extLst>
                <a:ext uri="{FF2B5EF4-FFF2-40B4-BE49-F238E27FC236}">
                  <a16:creationId xmlns:a16="http://schemas.microsoft.com/office/drawing/2014/main" id="{4FBDC531-8449-A16A-8C9C-13C1E87DBD32}"/>
                </a:ext>
              </a:extLst>
            </p:cNvPr>
            <p:cNvPicPr/>
            <p:nvPr/>
          </p:nvPicPr>
          <p:blipFill>
            <a:blip r:embed="rId4"/>
            <a:stretch>
              <a:fillRect/>
            </a:stretch>
          </p:blipFill>
          <p:spPr>
            <a:xfrm>
              <a:off x="6160946" y="254082"/>
              <a:ext cx="852185" cy="358801"/>
            </a:xfrm>
            <a:prstGeom prst="rect">
              <a:avLst/>
            </a:prstGeom>
          </p:spPr>
        </p:pic>
      </p:grpSp>
      <p:sp>
        <p:nvSpPr>
          <p:cNvPr id="10" name="PoljeZBesedilom 9">
            <a:extLst>
              <a:ext uri="{FF2B5EF4-FFF2-40B4-BE49-F238E27FC236}">
                <a16:creationId xmlns:a16="http://schemas.microsoft.com/office/drawing/2014/main" id="{7D5E2647-1EDB-1D4D-BFED-3FFBAB238F13}"/>
              </a:ext>
            </a:extLst>
          </p:cNvPr>
          <p:cNvSpPr txBox="1"/>
          <p:nvPr/>
        </p:nvSpPr>
        <p:spPr>
          <a:xfrm>
            <a:off x="758001" y="1900299"/>
            <a:ext cx="10675997" cy="3816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l-SI" sz="3600" b="1" dirty="0">
                <a:solidFill>
                  <a:srgbClr val="006944"/>
                </a:solidFill>
                <a:effectLst/>
              </a:rPr>
              <a:t>LAS Ovtar Slovenskih goric</a:t>
            </a:r>
            <a:br>
              <a:rPr lang="sl-SI" sz="2800" b="1" dirty="0">
                <a:solidFill>
                  <a:schemeClr val="accent2"/>
                </a:solidFill>
                <a:effectLst/>
              </a:rPr>
            </a:br>
            <a:endParaRPr lang="sl-SI" sz="2800" b="1" dirty="0">
              <a:solidFill>
                <a:schemeClr val="accent2"/>
              </a:solidFill>
              <a:effectLst/>
            </a:endParaRPr>
          </a:p>
          <a:p>
            <a:pPr algn="ctr"/>
            <a:r>
              <a:rPr lang="sl-SI" sz="2000" b="1" dirty="0">
                <a:solidFill>
                  <a:srgbClr val="002060"/>
                </a:solidFill>
                <a:effectLst/>
              </a:rPr>
              <a:t>Trg osvoboditve 9</a:t>
            </a:r>
            <a:br>
              <a:rPr lang="sl-SI" sz="2000" b="1" dirty="0">
                <a:solidFill>
                  <a:srgbClr val="002060"/>
                </a:solidFill>
                <a:effectLst/>
              </a:rPr>
            </a:br>
            <a:r>
              <a:rPr lang="sl-SI" sz="2000" b="1" dirty="0">
                <a:solidFill>
                  <a:srgbClr val="002060"/>
                </a:solidFill>
                <a:effectLst/>
              </a:rPr>
              <a:t>2230 Lenart v </a:t>
            </a:r>
            <a:r>
              <a:rPr lang="sl-SI" sz="2000" b="1" dirty="0">
                <a:solidFill>
                  <a:srgbClr val="002060"/>
                </a:solidFill>
              </a:rPr>
              <a:t>Slovenskih goricah</a:t>
            </a:r>
          </a:p>
          <a:p>
            <a:pPr algn="ctr"/>
            <a:br>
              <a:rPr lang="sl-SI" sz="2000" b="1" dirty="0">
                <a:effectLst/>
              </a:rPr>
            </a:br>
            <a:r>
              <a:rPr lang="sl-SI" sz="2000" b="1" dirty="0">
                <a:solidFill>
                  <a:srgbClr val="006944"/>
                </a:solidFill>
                <a:effectLst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www.rasg.si</a:t>
            </a:r>
            <a:endParaRPr lang="sl-SI" sz="2000" b="1" dirty="0">
              <a:solidFill>
                <a:srgbClr val="006944"/>
              </a:solidFill>
              <a:effectLst/>
            </a:endParaRPr>
          </a:p>
          <a:p>
            <a:pPr algn="ctr"/>
            <a:r>
              <a:rPr lang="sl-SI" sz="2000" b="1" dirty="0">
                <a:solidFill>
                  <a:srgbClr val="006944"/>
                </a:solidFill>
                <a:effectLst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info@lasovtar.si</a:t>
            </a:r>
            <a:endParaRPr lang="sl-SI" sz="2000" b="1" dirty="0">
              <a:solidFill>
                <a:srgbClr val="006944"/>
              </a:solidFill>
              <a:effectLst/>
            </a:endParaRPr>
          </a:p>
          <a:p>
            <a:pPr algn="ctr"/>
            <a:endParaRPr lang="sl-SI" sz="2000" b="1" dirty="0">
              <a:solidFill>
                <a:schemeClr val="accent2"/>
              </a:solidFill>
              <a:effectLst/>
            </a:endParaRPr>
          </a:p>
          <a:p>
            <a:pPr algn="ctr"/>
            <a:r>
              <a:rPr lang="sl-SI" sz="2000" b="1" dirty="0">
                <a:solidFill>
                  <a:srgbClr val="002060"/>
                </a:solidFill>
                <a:effectLst/>
              </a:rPr>
              <a:t>059 128 774</a:t>
            </a:r>
          </a:p>
          <a:p>
            <a:pPr algn="ctr"/>
            <a:r>
              <a:rPr lang="sl-SI" sz="2000" b="1" dirty="0">
                <a:solidFill>
                  <a:srgbClr val="002060"/>
                </a:solidFill>
              </a:rPr>
              <a:t>051 660 865</a:t>
            </a:r>
            <a:br>
              <a:rPr lang="sl-SI" sz="1800" dirty="0">
                <a:effectLst/>
              </a:rPr>
            </a:br>
            <a:endParaRPr lang="sl-SI" dirty="0">
              <a:sym typeface="Wingdings" panose="05000000000000000000" pitchFamily="2" charset="2"/>
            </a:endParaRPr>
          </a:p>
        </p:txBody>
      </p:sp>
      <p:pic>
        <p:nvPicPr>
          <p:cNvPr id="16" name="Slika 15">
            <a:extLst>
              <a:ext uri="{FF2B5EF4-FFF2-40B4-BE49-F238E27FC236}">
                <a16:creationId xmlns:a16="http://schemas.microsoft.com/office/drawing/2014/main" id="{587B0E30-673D-02A6-5959-BC1745053E9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1066" y="5733698"/>
            <a:ext cx="1060120" cy="3844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465935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738793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Rectangle 59">
            <a:extLst>
              <a:ext uri="{FF2B5EF4-FFF2-40B4-BE49-F238E27FC236}">
                <a16:creationId xmlns:a16="http://schemas.microsoft.com/office/drawing/2014/main" id="{1DA78A27-C448-F0CA-C145-F7BC011EA27B}"/>
              </a:ext>
            </a:extLst>
          </p:cNvPr>
          <p:cNvSpPr/>
          <p:nvPr/>
        </p:nvSpPr>
        <p:spPr>
          <a:xfrm>
            <a:off x="9271799" y="5904990"/>
            <a:ext cx="64518" cy="189355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sl-SI" sz="800" spc="-15" dirty="0">
                <a:solidFill>
                  <a:srgbClr val="EFEEE7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sl-SI" sz="800" spc="-10" dirty="0">
                <a:solidFill>
                  <a:srgbClr val="EFEEE7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endParaRPr lang="sl-SI" sz="1100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50" name="Rectangle 61">
            <a:extLst>
              <a:ext uri="{FF2B5EF4-FFF2-40B4-BE49-F238E27FC236}">
                <a16:creationId xmlns:a16="http://schemas.microsoft.com/office/drawing/2014/main" id="{0F9F0A72-BF7D-E1A0-A79A-47FED2C8F9FC}"/>
              </a:ext>
            </a:extLst>
          </p:cNvPr>
          <p:cNvSpPr/>
          <p:nvPr/>
        </p:nvSpPr>
        <p:spPr>
          <a:xfrm>
            <a:off x="10319103" y="5904990"/>
            <a:ext cx="36114" cy="189355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sl-SI" sz="800" dirty="0">
                <a:solidFill>
                  <a:srgbClr val="EFEEE7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endParaRPr lang="sl-SI" sz="1100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52" name="Rectangle 63">
            <a:extLst>
              <a:ext uri="{FF2B5EF4-FFF2-40B4-BE49-F238E27FC236}">
                <a16:creationId xmlns:a16="http://schemas.microsoft.com/office/drawing/2014/main" id="{857C799D-1F9A-9ADE-1C92-06A6FBE94ED9}"/>
              </a:ext>
            </a:extLst>
          </p:cNvPr>
          <p:cNvSpPr/>
          <p:nvPr/>
        </p:nvSpPr>
        <p:spPr>
          <a:xfrm>
            <a:off x="9297753" y="6176174"/>
            <a:ext cx="36114" cy="189355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sl-SI" sz="800" dirty="0">
                <a:solidFill>
                  <a:srgbClr val="EFEEE7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endParaRPr lang="sl-SI" sz="1100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pic>
        <p:nvPicPr>
          <p:cNvPr id="2" name="Slika 1">
            <a:extLst>
              <a:ext uri="{FF2B5EF4-FFF2-40B4-BE49-F238E27FC236}">
                <a16:creationId xmlns:a16="http://schemas.microsoft.com/office/drawing/2014/main" id="{6F5EBA9C-6B76-F5F4-67EF-2BA40929904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70606" y="1533525"/>
            <a:ext cx="7670333" cy="5324475"/>
          </a:xfrm>
          <a:prstGeom prst="rect">
            <a:avLst/>
          </a:prstGeom>
        </p:spPr>
      </p:pic>
      <p:pic>
        <p:nvPicPr>
          <p:cNvPr id="4" name="Slika 3">
            <a:extLst>
              <a:ext uri="{FF2B5EF4-FFF2-40B4-BE49-F238E27FC236}">
                <a16:creationId xmlns:a16="http://schemas.microsoft.com/office/drawing/2014/main" id="{8B7F69EF-3CE9-54D0-D7F7-4F44B031DCD0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8510" t="7273" r="7570" b="5342"/>
          <a:stretch/>
        </p:blipFill>
        <p:spPr>
          <a:xfrm>
            <a:off x="7392518" y="2083034"/>
            <a:ext cx="2428876" cy="914479"/>
          </a:xfrm>
          <a:prstGeom prst="rect">
            <a:avLst/>
          </a:prstGeom>
        </p:spPr>
      </p:pic>
      <p:sp>
        <p:nvSpPr>
          <p:cNvPr id="5" name="Naslov 1">
            <a:extLst>
              <a:ext uri="{FF2B5EF4-FFF2-40B4-BE49-F238E27FC236}">
                <a16:creationId xmlns:a16="http://schemas.microsoft.com/office/drawing/2014/main" id="{32849766-0C27-4A4B-5B71-55A1F5B4A9D8}"/>
              </a:ext>
            </a:extLst>
          </p:cNvPr>
          <p:cNvSpPr txBox="1">
            <a:spLocks/>
          </p:cNvSpPr>
          <p:nvPr/>
        </p:nvSpPr>
        <p:spPr>
          <a:xfrm>
            <a:off x="718834" y="465493"/>
            <a:ext cx="11076926" cy="733387"/>
          </a:xfrm>
          <a:prstGeom prst="rect">
            <a:avLst/>
          </a:prstGeom>
        </p:spPr>
        <p:txBody>
          <a:bodyPr vert="horz" anchor="ctr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2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sl-SI" sz="3200" b="1" dirty="0">
                <a:solidFill>
                  <a:srgbClr val="006944"/>
                </a:solidFill>
              </a:rPr>
              <a:t>Program LEADER / CLLD – 7 načel</a:t>
            </a:r>
          </a:p>
        </p:txBody>
      </p:sp>
    </p:spTree>
    <p:extLst>
      <p:ext uri="{BB962C8B-B14F-4D97-AF65-F5344CB8AC3E}">
        <p14:creationId xmlns:p14="http://schemas.microsoft.com/office/powerpoint/2010/main" val="58642486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značba mesta besedila 2"/>
          <p:cNvSpPr>
            <a:spLocks noGrp="1"/>
          </p:cNvSpPr>
          <p:nvPr>
            <p:ph type="body" idx="1"/>
          </p:nvPr>
        </p:nvSpPr>
        <p:spPr>
          <a:xfrm>
            <a:off x="718834" y="1626365"/>
            <a:ext cx="10871200" cy="543811"/>
          </a:xfrm>
        </p:spPr>
        <p:txBody>
          <a:bodyPr>
            <a:normAutofit lnSpcReduction="10000"/>
          </a:bodyPr>
          <a:lstStyle/>
          <a:p>
            <a:pPr marL="0" indent="0" hangingPunct="0">
              <a:buNone/>
            </a:pPr>
            <a:r>
              <a:rPr lang="sl-SI" sz="3200" b="1" dirty="0">
                <a:solidFill>
                  <a:srgbClr val="002060"/>
                </a:solidFill>
              </a:rPr>
              <a:t>Pregled programskih obdobij</a:t>
            </a:r>
            <a:endParaRPr lang="sl-SI" sz="1800" b="1" dirty="0">
              <a:solidFill>
                <a:srgbClr val="002060"/>
              </a:solidFill>
            </a:endParaRPr>
          </a:p>
        </p:txBody>
      </p:sp>
      <p:sp>
        <p:nvSpPr>
          <p:cNvPr id="8" name="Naslov 1">
            <a:extLst>
              <a:ext uri="{FF2B5EF4-FFF2-40B4-BE49-F238E27FC236}">
                <a16:creationId xmlns:a16="http://schemas.microsoft.com/office/drawing/2014/main" id="{6F9DF997-5869-4535-8963-EF74F11A42EF}"/>
              </a:ext>
            </a:extLst>
          </p:cNvPr>
          <p:cNvSpPr txBox="1">
            <a:spLocks/>
          </p:cNvSpPr>
          <p:nvPr/>
        </p:nvSpPr>
        <p:spPr>
          <a:xfrm>
            <a:off x="718834" y="465493"/>
            <a:ext cx="11076926" cy="733387"/>
          </a:xfrm>
          <a:prstGeom prst="rect">
            <a:avLst/>
          </a:prstGeom>
        </p:spPr>
        <p:txBody>
          <a:bodyPr vert="horz" anchor="ctr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2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sl-SI" sz="3200" b="1" dirty="0">
                <a:solidFill>
                  <a:srgbClr val="006944"/>
                </a:solidFill>
              </a:rPr>
              <a:t>PROGRAM LEADER / CLLD – </a:t>
            </a:r>
            <a:r>
              <a:rPr lang="sl-SI" sz="3200" b="1" dirty="0">
                <a:solidFill>
                  <a:srgbClr val="00694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LAS OVTAR Slovenskih goric</a:t>
            </a:r>
          </a:p>
        </p:txBody>
      </p:sp>
      <p:graphicFrame>
        <p:nvGraphicFramePr>
          <p:cNvPr id="4" name="Tabela 4">
            <a:extLst>
              <a:ext uri="{FF2B5EF4-FFF2-40B4-BE49-F238E27FC236}">
                <a16:creationId xmlns:a16="http://schemas.microsoft.com/office/drawing/2014/main" id="{6140CD8D-561A-04F7-D5A0-D384FDBCE95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0478646"/>
              </p:ext>
            </p:extLst>
          </p:nvPr>
        </p:nvGraphicFramePr>
        <p:xfrm>
          <a:off x="495300" y="2370203"/>
          <a:ext cx="11201400" cy="386585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70026">
                  <a:extLst>
                    <a:ext uri="{9D8B030D-6E8A-4147-A177-3AD203B41FA5}">
                      <a16:colId xmlns:a16="http://schemas.microsoft.com/office/drawing/2014/main" val="2348421321"/>
                    </a:ext>
                  </a:extLst>
                </a:gridCol>
                <a:gridCol w="2863103">
                  <a:extLst>
                    <a:ext uri="{9D8B030D-6E8A-4147-A177-3AD203B41FA5}">
                      <a16:colId xmlns:a16="http://schemas.microsoft.com/office/drawing/2014/main" val="691945948"/>
                    </a:ext>
                  </a:extLst>
                </a:gridCol>
                <a:gridCol w="4568271">
                  <a:extLst>
                    <a:ext uri="{9D8B030D-6E8A-4147-A177-3AD203B41FA5}">
                      <a16:colId xmlns:a16="http://schemas.microsoft.com/office/drawing/2014/main" val="3942116280"/>
                    </a:ext>
                  </a:extLst>
                </a:gridCol>
              </a:tblGrid>
              <a:tr h="437681">
                <a:tc>
                  <a:txBody>
                    <a:bodyPr/>
                    <a:lstStyle/>
                    <a:p>
                      <a:r>
                        <a:rPr lang="sl-SI" sz="2400" dirty="0"/>
                        <a:t>Programsko obdobje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sz="2400" dirty="0"/>
                        <a:t>2007</a:t>
                      </a:r>
                      <a:r>
                        <a:rPr lang="sl-SI" sz="2400" b="1" dirty="0">
                          <a:solidFill>
                            <a:schemeClr val="bg1"/>
                          </a:solidFill>
                        </a:rPr>
                        <a:t>–</a:t>
                      </a:r>
                      <a:r>
                        <a:rPr lang="sl-SI" sz="2400" dirty="0"/>
                        <a:t>2013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sz="2400" dirty="0"/>
                        <a:t>2014</a:t>
                      </a:r>
                      <a:r>
                        <a:rPr lang="sl-SI" sz="2400" b="1" dirty="0">
                          <a:solidFill>
                            <a:schemeClr val="bg1"/>
                          </a:solidFill>
                        </a:rPr>
                        <a:t>–</a:t>
                      </a:r>
                      <a:r>
                        <a:rPr lang="sl-SI" sz="2400" dirty="0"/>
                        <a:t>2020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50052050"/>
                  </a:ext>
                </a:extLst>
              </a:tr>
              <a:tr h="512966">
                <a:tc>
                  <a:txBody>
                    <a:bodyPr/>
                    <a:lstStyle/>
                    <a:p>
                      <a:r>
                        <a:rPr lang="sl-SI" sz="2400" dirty="0"/>
                        <a:t>Št. vključenih občin: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sz="2400" dirty="0"/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sz="2400" dirty="0"/>
                        <a:t>10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58102347"/>
                  </a:ext>
                </a:extLst>
              </a:tr>
              <a:tr h="555497">
                <a:tc>
                  <a:txBody>
                    <a:bodyPr/>
                    <a:lstStyle/>
                    <a:p>
                      <a:r>
                        <a:rPr lang="sl-SI" sz="2400" dirty="0"/>
                        <a:t>Sklad: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sz="2400" dirty="0"/>
                        <a:t>EKSRP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sz="2400" dirty="0"/>
                        <a:t>EKSRP in ESRR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19527232"/>
                  </a:ext>
                </a:extLst>
              </a:tr>
              <a:tr h="1042848">
                <a:tc>
                  <a:txBody>
                    <a:bodyPr/>
                    <a:lstStyle/>
                    <a:p>
                      <a:r>
                        <a:rPr lang="sl-SI" sz="2400" dirty="0"/>
                        <a:t>Št. izvedenih projektov (19.2):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sz="2400" dirty="0"/>
                        <a:t>68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sz="2400" dirty="0"/>
                        <a:t>84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80254827"/>
                  </a:ext>
                </a:extLst>
              </a:tr>
              <a:tr h="129734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l-SI" sz="2400" dirty="0"/>
                        <a:t>Vrednost sofinanciranja LEADER/CLLD v EUR: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l-SI" sz="2400"/>
                        <a:t>1.057.129,25 </a:t>
                      </a:r>
                      <a:r>
                        <a:rPr lang="sl-SI" sz="2400" dirty="0"/>
                        <a:t>EUR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l-SI" sz="2400" dirty="0"/>
                        <a:t>(EKSRP)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sz="2400" dirty="0"/>
                        <a:t>3.230.850,47 EUR</a:t>
                      </a:r>
                    </a:p>
                    <a:p>
                      <a:pPr algn="ctr"/>
                      <a:r>
                        <a:rPr lang="sl-SI" sz="2400" dirty="0"/>
                        <a:t>1.768.881,69 EUR (EKSRP)</a:t>
                      </a:r>
                    </a:p>
                    <a:p>
                      <a:pPr algn="ctr"/>
                      <a:r>
                        <a:rPr lang="sl-SI" sz="2400" dirty="0"/>
                        <a:t>1.461,968,78 EUR (ESRR)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3800373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39363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Naslov 1">
            <a:extLst>
              <a:ext uri="{FF2B5EF4-FFF2-40B4-BE49-F238E27FC236}">
                <a16:creationId xmlns:a16="http://schemas.microsoft.com/office/drawing/2014/main" id="{6F9DF997-5869-4535-8963-EF74F11A42EF}"/>
              </a:ext>
            </a:extLst>
          </p:cNvPr>
          <p:cNvSpPr txBox="1">
            <a:spLocks/>
          </p:cNvSpPr>
          <p:nvPr/>
        </p:nvSpPr>
        <p:spPr>
          <a:xfrm>
            <a:off x="718834" y="465493"/>
            <a:ext cx="11076926" cy="733387"/>
          </a:xfrm>
          <a:prstGeom prst="rect">
            <a:avLst/>
          </a:prstGeom>
        </p:spPr>
        <p:txBody>
          <a:bodyPr vert="horz" anchor="ctr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2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sl-SI" sz="3200" b="1" dirty="0">
                <a:solidFill>
                  <a:srgbClr val="006944"/>
                </a:solidFill>
              </a:rPr>
              <a:t>Organizacijska shema LAS Ovtar Slovenskih goric</a:t>
            </a:r>
          </a:p>
        </p:txBody>
      </p:sp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F4625238-53FB-5144-DB6C-2D43359CCFB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668992030"/>
              </p:ext>
            </p:extLst>
          </p:nvPr>
        </p:nvGraphicFramePr>
        <p:xfrm>
          <a:off x="344648" y="1287904"/>
          <a:ext cx="11329191" cy="510460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cxnSp>
        <p:nvCxnSpPr>
          <p:cNvPr id="7" name="Raven povezovalnik 6">
            <a:extLst>
              <a:ext uri="{FF2B5EF4-FFF2-40B4-BE49-F238E27FC236}">
                <a16:creationId xmlns:a16="http://schemas.microsoft.com/office/drawing/2014/main" id="{FA0677C3-B9FA-BC89-14FD-85575702BA0D}"/>
              </a:ext>
            </a:extLst>
          </p:cNvPr>
          <p:cNvCxnSpPr>
            <a:cxnSpLocks/>
          </p:cNvCxnSpPr>
          <p:nvPr/>
        </p:nvCxnSpPr>
        <p:spPr>
          <a:xfrm>
            <a:off x="3943350" y="4581379"/>
            <a:ext cx="560364" cy="0"/>
          </a:xfrm>
          <a:prstGeom prst="line">
            <a:avLst/>
          </a:prstGeom>
          <a:ln w="2222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Raven povezovalnik 9">
            <a:extLst>
              <a:ext uri="{FF2B5EF4-FFF2-40B4-BE49-F238E27FC236}">
                <a16:creationId xmlns:a16="http://schemas.microsoft.com/office/drawing/2014/main" id="{35CC42B8-D3EE-3655-60C1-C2C2365AB7E0}"/>
              </a:ext>
            </a:extLst>
          </p:cNvPr>
          <p:cNvCxnSpPr>
            <a:cxnSpLocks/>
          </p:cNvCxnSpPr>
          <p:nvPr/>
        </p:nvCxnSpPr>
        <p:spPr>
          <a:xfrm>
            <a:off x="7876413" y="4581379"/>
            <a:ext cx="633985" cy="0"/>
          </a:xfrm>
          <a:prstGeom prst="line">
            <a:avLst/>
          </a:prstGeom>
          <a:ln w="2222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PoljeZBesedilom 2">
            <a:extLst>
              <a:ext uri="{FF2B5EF4-FFF2-40B4-BE49-F238E27FC236}">
                <a16:creationId xmlns:a16="http://schemas.microsoft.com/office/drawing/2014/main" id="{32831A14-2E9A-C78E-C5EE-179B86D31DFE}"/>
              </a:ext>
            </a:extLst>
          </p:cNvPr>
          <p:cNvSpPr txBox="1"/>
          <p:nvPr/>
        </p:nvSpPr>
        <p:spPr>
          <a:xfrm>
            <a:off x="1517904" y="260299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sl-SI" dirty="0"/>
          </a:p>
        </p:txBody>
      </p:sp>
      <p:cxnSp>
        <p:nvCxnSpPr>
          <p:cNvPr id="6" name="Raven povezovalnik 5">
            <a:extLst>
              <a:ext uri="{FF2B5EF4-FFF2-40B4-BE49-F238E27FC236}">
                <a16:creationId xmlns:a16="http://schemas.microsoft.com/office/drawing/2014/main" id="{A7D43ECD-9C56-B31A-C477-CAAF64DEF493}"/>
              </a:ext>
            </a:extLst>
          </p:cNvPr>
          <p:cNvCxnSpPr>
            <a:cxnSpLocks/>
          </p:cNvCxnSpPr>
          <p:nvPr/>
        </p:nvCxnSpPr>
        <p:spPr>
          <a:xfrm flipH="1" flipV="1">
            <a:off x="2359152" y="5175504"/>
            <a:ext cx="593054" cy="659892"/>
          </a:xfrm>
          <a:prstGeom prst="line">
            <a:avLst/>
          </a:prstGeom>
          <a:ln w="2222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Raven povezovalnik 18">
            <a:extLst>
              <a:ext uri="{FF2B5EF4-FFF2-40B4-BE49-F238E27FC236}">
                <a16:creationId xmlns:a16="http://schemas.microsoft.com/office/drawing/2014/main" id="{38ADD4B2-864A-00E9-37B4-56338EAF3DD6}"/>
              </a:ext>
            </a:extLst>
          </p:cNvPr>
          <p:cNvCxnSpPr>
            <a:cxnSpLocks/>
          </p:cNvCxnSpPr>
          <p:nvPr/>
        </p:nvCxnSpPr>
        <p:spPr>
          <a:xfrm flipV="1">
            <a:off x="5702749" y="5297315"/>
            <a:ext cx="585216" cy="574548"/>
          </a:xfrm>
          <a:prstGeom prst="line">
            <a:avLst/>
          </a:prstGeom>
          <a:ln w="2222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075869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značba mesta besedila 2"/>
          <p:cNvSpPr>
            <a:spLocks noGrp="1"/>
          </p:cNvSpPr>
          <p:nvPr>
            <p:ph type="body" idx="1"/>
          </p:nvPr>
        </p:nvSpPr>
        <p:spPr>
          <a:xfrm>
            <a:off x="797168" y="1626365"/>
            <a:ext cx="11076926" cy="4550916"/>
          </a:xfrm>
        </p:spPr>
        <p:txBody>
          <a:bodyPr>
            <a:normAutofit/>
          </a:bodyPr>
          <a:lstStyle/>
          <a:p>
            <a:endParaRPr lang="sl-SI" sz="2400" dirty="0"/>
          </a:p>
          <a:p>
            <a:endParaRPr lang="sl-SI" sz="1600" dirty="0"/>
          </a:p>
        </p:txBody>
      </p:sp>
      <p:sp>
        <p:nvSpPr>
          <p:cNvPr id="8" name="Naslov 1">
            <a:extLst>
              <a:ext uri="{FF2B5EF4-FFF2-40B4-BE49-F238E27FC236}">
                <a16:creationId xmlns:a16="http://schemas.microsoft.com/office/drawing/2014/main" id="{6F9DF997-5869-4535-8963-EF74F11A42EF}"/>
              </a:ext>
            </a:extLst>
          </p:cNvPr>
          <p:cNvSpPr txBox="1">
            <a:spLocks/>
          </p:cNvSpPr>
          <p:nvPr/>
        </p:nvSpPr>
        <p:spPr>
          <a:xfrm>
            <a:off x="718834" y="465493"/>
            <a:ext cx="11076926" cy="733387"/>
          </a:xfrm>
          <a:prstGeom prst="rect">
            <a:avLst/>
          </a:prstGeom>
        </p:spPr>
        <p:txBody>
          <a:bodyPr vert="horz" anchor="ctr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2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sl-SI" sz="3200" b="1" dirty="0">
                <a:solidFill>
                  <a:srgbClr val="006944"/>
                </a:solidFill>
              </a:rPr>
              <a:t>Priprava in postopek potrjevanja SLR</a:t>
            </a:r>
          </a:p>
        </p:txBody>
      </p:sp>
      <p:sp>
        <p:nvSpPr>
          <p:cNvPr id="2" name="PoljeZBesedilom 1">
            <a:extLst>
              <a:ext uri="{FF2B5EF4-FFF2-40B4-BE49-F238E27FC236}">
                <a16:creationId xmlns:a16="http://schemas.microsoft.com/office/drawing/2014/main" id="{D7BE89F8-5984-7D3A-6199-ED0C5E8761F0}"/>
              </a:ext>
            </a:extLst>
          </p:cNvPr>
          <p:cNvSpPr txBox="1"/>
          <p:nvPr/>
        </p:nvSpPr>
        <p:spPr>
          <a:xfrm>
            <a:off x="718834" y="1807699"/>
            <a:ext cx="10675997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sl-SI" sz="2200" b="1" dirty="0">
                <a:solidFill>
                  <a:schemeClr val="accent2"/>
                </a:solidFill>
              </a:rPr>
              <a:t> Uredba in javni poziv za oblikovanje lokalnih partnerstev in pripravo SLR  (Uradni list RS 161/22) </a:t>
            </a:r>
            <a:r>
              <a:rPr lang="sl-SI" sz="2200" b="1" dirty="0">
                <a:solidFill>
                  <a:srgbClr val="002060"/>
                </a:solidFill>
              </a:rPr>
              <a:t>– skupni javni poziv za SLR (sklad EKSRP in ESRR) </a:t>
            </a:r>
          </a:p>
          <a:p>
            <a:pPr marL="0" indent="0">
              <a:buNone/>
            </a:pPr>
            <a:endParaRPr lang="sl-SI" sz="2200" b="1" dirty="0">
              <a:solidFill>
                <a:srgbClr val="002060"/>
              </a:solidFill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sl-SI" sz="2200" dirty="0">
                <a:solidFill>
                  <a:srgbClr val="002060"/>
                </a:solidFill>
              </a:rPr>
              <a:t> 1. faza </a:t>
            </a:r>
            <a:r>
              <a:rPr lang="sl-SI" sz="2200" dirty="0">
                <a:solidFill>
                  <a:srgbClr val="002060"/>
                </a:solidFill>
                <a:sym typeface="Wingdings" panose="05000000000000000000" pitchFamily="2" charset="2"/>
              </a:rPr>
              <a:t> </a:t>
            </a:r>
            <a:r>
              <a:rPr lang="sl-SI" sz="2200" dirty="0">
                <a:solidFill>
                  <a:srgbClr val="002060"/>
                </a:solidFill>
              </a:rPr>
              <a:t>LAS do 3. marca 2023 pošlje vlogo z dokazili o izpolnjevanju pogojev prve faze </a:t>
            </a:r>
            <a:r>
              <a:rPr lang="sl-SI" sz="2200" dirty="0">
                <a:solidFill>
                  <a:srgbClr val="002060"/>
                </a:solidFill>
                <a:sym typeface="Wingdings" panose="05000000000000000000" pitchFamily="2" charset="2"/>
              </a:rPr>
              <a:t> prispelo 37 vlog</a:t>
            </a:r>
          </a:p>
          <a:p>
            <a:pPr>
              <a:buFont typeface="Wingdings" panose="05000000000000000000" pitchFamily="2" charset="2"/>
              <a:buChar char="ü"/>
            </a:pPr>
            <a:endParaRPr lang="sl-SI" sz="800" dirty="0">
              <a:solidFill>
                <a:srgbClr val="002060"/>
              </a:solidFill>
              <a:sym typeface="Wingdings" panose="05000000000000000000" pitchFamily="2" charset="2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l-SI" sz="2200" dirty="0">
                <a:solidFill>
                  <a:srgbClr val="002060"/>
                </a:solidFill>
              </a:rPr>
              <a:t>2. faza </a:t>
            </a:r>
            <a:r>
              <a:rPr lang="sl-SI" sz="2200" dirty="0">
                <a:solidFill>
                  <a:srgbClr val="002060"/>
                </a:solidFill>
                <a:sym typeface="Wingdings" panose="05000000000000000000" pitchFamily="2" charset="2"/>
              </a:rPr>
              <a:t> LAS </a:t>
            </a:r>
            <a:r>
              <a:rPr lang="sl-SI" sz="2200" b="1" dirty="0">
                <a:solidFill>
                  <a:srgbClr val="002060"/>
                </a:solidFill>
                <a:sym typeface="Wingdings" panose="05000000000000000000" pitchFamily="2" charset="2"/>
              </a:rPr>
              <a:t>do 31. julija 2023 izdela SLR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sl-SI" sz="800" b="1" dirty="0">
              <a:solidFill>
                <a:srgbClr val="002060"/>
              </a:solidFill>
              <a:sym typeface="Wingdings" panose="05000000000000000000" pitchFamily="2" charset="2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l-SI" sz="2200" dirty="0">
                <a:solidFill>
                  <a:srgbClr val="002060"/>
                </a:solidFill>
                <a:sym typeface="Wingdings" panose="05000000000000000000" pitchFamily="2" charset="2"/>
              </a:rPr>
              <a:t>3. faza </a:t>
            </a:r>
            <a:r>
              <a:rPr lang="sl-SI" sz="2200" b="1" dirty="0">
                <a:solidFill>
                  <a:srgbClr val="002060"/>
                </a:solidFill>
                <a:sym typeface="Wingdings" panose="05000000000000000000" pitchFamily="2" charset="2"/>
              </a:rPr>
              <a:t> izbor SLR </a:t>
            </a:r>
            <a:r>
              <a:rPr lang="sl-SI" sz="2200" dirty="0">
                <a:solidFill>
                  <a:srgbClr val="002060"/>
                </a:solidFill>
                <a:sym typeface="Wingdings" panose="05000000000000000000" pitchFamily="2" charset="2"/>
              </a:rPr>
              <a:t>(izdaja odločb o potrditvi do 13. 12. 2023)</a:t>
            </a:r>
            <a:endParaRPr lang="sl-SI" sz="2200" dirty="0">
              <a:solidFill>
                <a:srgbClr val="002060"/>
              </a:solidFill>
            </a:endParaRPr>
          </a:p>
          <a:p>
            <a:pPr marL="0" indent="0">
              <a:buNone/>
            </a:pPr>
            <a:endParaRPr lang="sl-SI" sz="1400" b="1" dirty="0">
              <a:solidFill>
                <a:srgbClr val="002060"/>
              </a:solidFill>
            </a:endParaRPr>
          </a:p>
          <a:p>
            <a:r>
              <a:rPr lang="sl-SI" sz="2200" b="1" dirty="0">
                <a:solidFill>
                  <a:srgbClr val="002060"/>
                </a:solidFill>
              </a:rPr>
              <a:t>Vloge za izpolnitev pogojev 1. in 2. faze ter izbor SLR obravnava Medresorska delovna skupina CLLD </a:t>
            </a:r>
            <a:r>
              <a:rPr lang="sl-SI" sz="2200" b="1" dirty="0">
                <a:solidFill>
                  <a:srgbClr val="002060"/>
                </a:solidFill>
                <a:sym typeface="Wingdings" panose="05000000000000000000" pitchFamily="2" charset="2"/>
              </a:rPr>
              <a:t> odločitev MKGP</a:t>
            </a:r>
            <a:endParaRPr lang="sl-SI" sz="2200" dirty="0">
              <a:solidFill>
                <a:srgbClr val="002060"/>
              </a:solidFill>
            </a:endParaRPr>
          </a:p>
          <a:p>
            <a:endParaRPr lang="sl-SI" sz="1050" dirty="0">
              <a:solidFill>
                <a:srgbClr val="002060"/>
              </a:solidFill>
            </a:endParaRPr>
          </a:p>
          <a:p>
            <a:r>
              <a:rPr lang="sl-SI" sz="2200" b="1" dirty="0">
                <a:solidFill>
                  <a:srgbClr val="002060"/>
                </a:solidFill>
              </a:rPr>
              <a:t>Merila za izbor SLR </a:t>
            </a:r>
            <a:r>
              <a:rPr lang="sl-SI" sz="2200" b="1" dirty="0">
                <a:solidFill>
                  <a:srgbClr val="002060"/>
                </a:solidFill>
                <a:sym typeface="Wingdings" panose="05000000000000000000" pitchFamily="2" charset="2"/>
              </a:rPr>
              <a:t> podrobnejša v okviru novele uredbe</a:t>
            </a:r>
          </a:p>
        </p:txBody>
      </p:sp>
    </p:spTree>
    <p:extLst>
      <p:ext uri="{BB962C8B-B14F-4D97-AF65-F5344CB8AC3E}">
        <p14:creationId xmlns:p14="http://schemas.microsoft.com/office/powerpoint/2010/main" val="1223292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značba mesta besedila 2">
            <a:extLst>
              <a:ext uri="{FF2B5EF4-FFF2-40B4-BE49-F238E27FC236}">
                <a16:creationId xmlns:a16="http://schemas.microsoft.com/office/drawing/2014/main" id="{2474C6EF-2D4A-2158-F669-1E5609B720DF}"/>
              </a:ext>
            </a:extLst>
          </p:cNvPr>
          <p:cNvSpPr txBox="1">
            <a:spLocks/>
          </p:cNvSpPr>
          <p:nvPr/>
        </p:nvSpPr>
        <p:spPr>
          <a:xfrm>
            <a:off x="718834" y="1626365"/>
            <a:ext cx="10871200" cy="4550916"/>
          </a:xfrm>
          <a:prstGeom prst="rect">
            <a:avLst/>
          </a:prstGeom>
        </p:spPr>
        <p:txBody>
          <a:bodyPr>
            <a:normAutofit/>
          </a:bodyPr>
          <a:lstStyle>
            <a:lvl1pPr marL="320040" indent="-320040" algn="l" rtl="0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Char char="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1" latinLnBrk="0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Char char="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Char char="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Char char="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sl-SI" sz="2400" dirty="0"/>
          </a:p>
          <a:p>
            <a:endParaRPr lang="sl-SI" sz="1600" dirty="0"/>
          </a:p>
        </p:txBody>
      </p:sp>
      <p:sp>
        <p:nvSpPr>
          <p:cNvPr id="5" name="PoljeZBesedilom 4">
            <a:extLst>
              <a:ext uri="{FF2B5EF4-FFF2-40B4-BE49-F238E27FC236}">
                <a16:creationId xmlns:a16="http://schemas.microsoft.com/office/drawing/2014/main" id="{424142CF-80B0-C571-4B54-07A4930A7463}"/>
              </a:ext>
            </a:extLst>
          </p:cNvPr>
          <p:cNvSpPr txBox="1"/>
          <p:nvPr/>
        </p:nvSpPr>
        <p:spPr>
          <a:xfrm>
            <a:off x="9701905" y="2701494"/>
            <a:ext cx="18691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1800" b="1" dirty="0">
                <a:solidFill>
                  <a:srgbClr val="002060"/>
                </a:solidFill>
              </a:rPr>
              <a:t>Vpletenost kazalnikov v strukturo SLR</a:t>
            </a:r>
            <a:endParaRPr lang="sl-SI" dirty="0">
              <a:solidFill>
                <a:srgbClr val="002060"/>
              </a:solidFill>
            </a:endParaRPr>
          </a:p>
        </p:txBody>
      </p:sp>
      <p:grpSp>
        <p:nvGrpSpPr>
          <p:cNvPr id="6" name="Skupina 5">
            <a:extLst>
              <a:ext uri="{FF2B5EF4-FFF2-40B4-BE49-F238E27FC236}">
                <a16:creationId xmlns:a16="http://schemas.microsoft.com/office/drawing/2014/main" id="{5F78DAE6-5BF9-F2D8-A279-E6AC6F54C1DB}"/>
              </a:ext>
            </a:extLst>
          </p:cNvPr>
          <p:cNvGrpSpPr/>
          <p:nvPr/>
        </p:nvGrpSpPr>
        <p:grpSpPr>
          <a:xfrm>
            <a:off x="772649" y="535766"/>
            <a:ext cx="8827352" cy="6322234"/>
            <a:chOff x="1194680" y="267883"/>
            <a:chExt cx="8827352" cy="6322234"/>
          </a:xfrm>
        </p:grpSpPr>
        <p:sp>
          <p:nvSpPr>
            <p:cNvPr id="7" name="Zaobljeni pravokotnik 15">
              <a:extLst>
                <a:ext uri="{FF2B5EF4-FFF2-40B4-BE49-F238E27FC236}">
                  <a16:creationId xmlns:a16="http://schemas.microsoft.com/office/drawing/2014/main" id="{6CCA46D7-54E0-5816-FF2F-22AEC4FCD29D}"/>
                </a:ext>
              </a:extLst>
            </p:cNvPr>
            <p:cNvSpPr/>
            <p:nvPr/>
          </p:nvSpPr>
          <p:spPr>
            <a:xfrm>
              <a:off x="1194680" y="267883"/>
              <a:ext cx="3305312" cy="1216875"/>
            </a:xfrm>
            <a:prstGeom prst="roundRect">
              <a:avLst/>
            </a:prstGeom>
            <a:solidFill>
              <a:schemeClr val="accent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sl-SI" sz="2000" b="1" dirty="0">
                  <a:solidFill>
                    <a:schemeClr val="bg1"/>
                  </a:solidFill>
                </a:rPr>
                <a:t>CILJI EU 2021 - 2027</a:t>
              </a:r>
            </a:p>
          </p:txBody>
        </p:sp>
        <p:grpSp>
          <p:nvGrpSpPr>
            <p:cNvPr id="8" name="Skupina 7">
              <a:extLst>
                <a:ext uri="{FF2B5EF4-FFF2-40B4-BE49-F238E27FC236}">
                  <a16:creationId xmlns:a16="http://schemas.microsoft.com/office/drawing/2014/main" id="{630E3AB8-1E99-E962-CE22-3E35E3C39E6F}"/>
                </a:ext>
              </a:extLst>
            </p:cNvPr>
            <p:cNvGrpSpPr/>
            <p:nvPr/>
          </p:nvGrpSpPr>
          <p:grpSpPr>
            <a:xfrm>
              <a:off x="1194680" y="397429"/>
              <a:ext cx="8827352" cy="6192688"/>
              <a:chOff x="209144" y="404664"/>
              <a:chExt cx="8827352" cy="6192688"/>
            </a:xfrm>
          </p:grpSpPr>
          <p:sp>
            <p:nvSpPr>
              <p:cNvPr id="9" name="Označba mesta vsebine 2">
                <a:extLst>
                  <a:ext uri="{FF2B5EF4-FFF2-40B4-BE49-F238E27FC236}">
                    <a16:creationId xmlns:a16="http://schemas.microsoft.com/office/drawing/2014/main" id="{304A6EBA-B4AC-BAA5-DAF5-EA677BA1CF4C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09144" y="764704"/>
                <a:ext cx="8827352" cy="5832648"/>
              </a:xfrm>
              <a:prstGeom prst="rect">
                <a:avLst/>
              </a:prstGeom>
            </p:spPr>
            <p:txBody>
              <a:bodyPr vert="horz">
                <a:noAutofit/>
              </a:bodyPr>
              <a:lstStyle>
                <a:lvl1pPr marL="320040" indent="-320040" algn="l" rtl="0" eaLnBrk="1" latinLnBrk="0" hangingPunct="1">
                  <a:spcBef>
                    <a:spcPts val="700"/>
                  </a:spcBef>
                  <a:buClr>
                    <a:schemeClr val="accent2"/>
                  </a:buClr>
                  <a:buSzPct val="60000"/>
                  <a:buFont typeface="Wingdings"/>
                  <a:buChar char=""/>
                  <a:defRPr sz="2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40080" indent="-274320" algn="l" rtl="0" eaLnBrk="1" latinLnBrk="0" hangingPunct="1">
                  <a:spcBef>
                    <a:spcPts val="550"/>
                  </a:spcBef>
                  <a:buClr>
                    <a:schemeClr val="accent1"/>
                  </a:buClr>
                  <a:buSzPct val="70000"/>
                  <a:buFont typeface="Wingdings 2"/>
                  <a:buChar char=""/>
                  <a:defRPr sz="2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-228600" algn="l" rtl="0" eaLnBrk="1" latinLnBrk="0" hangingPunct="1">
                  <a:spcBef>
                    <a:spcPts val="500"/>
                  </a:spcBef>
                  <a:buClr>
                    <a:schemeClr val="accent2"/>
                  </a:buClr>
                  <a:buSzPct val="75000"/>
                  <a:buFont typeface="Wingdings"/>
                  <a:buChar char=""/>
                  <a:defRPr sz="2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-228600" algn="l" rtl="0" eaLnBrk="1" latinLnBrk="0" hangingPunct="1">
                  <a:spcBef>
                    <a:spcPts val="400"/>
                  </a:spcBef>
                  <a:buClr>
                    <a:schemeClr val="accent3"/>
                  </a:buClr>
                  <a:buSzPct val="75000"/>
                  <a:buFont typeface="Wingdings"/>
                  <a:buChar char="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-228600" algn="l" rtl="0" eaLnBrk="1" latinLnBrk="0" hangingPunct="1">
                  <a:spcBef>
                    <a:spcPts val="400"/>
                  </a:spcBef>
                  <a:buClr>
                    <a:schemeClr val="accent4"/>
                  </a:buClr>
                  <a:buSzPct val="65000"/>
                  <a:buFont typeface="Wingdings"/>
                  <a:buChar char="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103120" indent="-228600" algn="l" rtl="0" eaLnBrk="1" latinLnBrk="0" hangingPunct="1">
                  <a:spcBef>
                    <a:spcPct val="20000"/>
                  </a:spcBef>
                  <a:buClr>
                    <a:schemeClr val="accent1"/>
                  </a:buClr>
                  <a:buFont typeface="Wingdings"/>
                  <a:buChar char="§"/>
                  <a:defRPr sz="1800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77440" indent="-228600" algn="l" rtl="0" eaLnBrk="1" latinLnBrk="0" hangingPunct="1">
                  <a:spcBef>
                    <a:spcPct val="20000"/>
                  </a:spcBef>
                  <a:buClr>
                    <a:schemeClr val="accent2"/>
                  </a:buClr>
                  <a:buFont typeface="Wingdings"/>
                  <a:buChar char="§"/>
                  <a:defRPr sz="1800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651760" indent="-228600" algn="l" rtl="0" eaLnBrk="1" latinLnBrk="0" hangingPunct="1">
                  <a:spcBef>
                    <a:spcPct val="20000"/>
                  </a:spcBef>
                  <a:buClr>
                    <a:schemeClr val="accent3"/>
                  </a:buClr>
                  <a:buFont typeface="Wingdings"/>
                  <a:buChar char="§"/>
                  <a:defRPr sz="1800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926080" indent="-228600" algn="l" rtl="0" eaLnBrk="1" latinLnBrk="0" hangingPunct="1">
                  <a:spcBef>
                    <a:spcPct val="20000"/>
                  </a:spcBef>
                  <a:buClr>
                    <a:schemeClr val="accent4"/>
                  </a:buClr>
                  <a:buFont typeface="Wingdings"/>
                  <a:buChar char="§"/>
                  <a:defRPr sz="1800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Font typeface="Wingdings"/>
                  <a:buNone/>
                </a:pPr>
                <a:endParaRPr lang="sl-SI" sz="1800" b="1" dirty="0"/>
              </a:p>
              <a:p>
                <a:pPr marL="0" indent="0">
                  <a:buFont typeface="Wingdings"/>
                  <a:buNone/>
                </a:pPr>
                <a:endParaRPr lang="sl-SI" sz="1800" dirty="0"/>
              </a:p>
              <a:p>
                <a:pPr marL="0" indent="0">
                  <a:buFont typeface="Wingdings"/>
                  <a:buNone/>
                </a:pPr>
                <a:endParaRPr lang="sl-SI" sz="1800" dirty="0"/>
              </a:p>
            </p:txBody>
          </p:sp>
          <p:sp>
            <p:nvSpPr>
              <p:cNvPr id="10" name="Diagram poteka: proces 9">
                <a:extLst>
                  <a:ext uri="{FF2B5EF4-FFF2-40B4-BE49-F238E27FC236}">
                    <a16:creationId xmlns:a16="http://schemas.microsoft.com/office/drawing/2014/main" id="{FAC6CDF6-7872-94E0-4B82-1323B5314BE1}"/>
                  </a:ext>
                </a:extLst>
              </p:cNvPr>
              <p:cNvSpPr/>
              <p:nvPr/>
            </p:nvSpPr>
            <p:spPr>
              <a:xfrm>
                <a:off x="291743" y="1685187"/>
                <a:ext cx="2376264" cy="648072"/>
              </a:xfrm>
              <a:prstGeom prst="flowChartProcess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sl-SI" b="1" dirty="0"/>
                  <a:t>SN SKP 2023-2027</a:t>
                </a:r>
              </a:p>
            </p:txBody>
          </p:sp>
          <p:sp>
            <p:nvSpPr>
              <p:cNvPr id="11" name="Diagram poteka: proces 10">
                <a:extLst>
                  <a:ext uri="{FF2B5EF4-FFF2-40B4-BE49-F238E27FC236}">
                    <a16:creationId xmlns:a16="http://schemas.microsoft.com/office/drawing/2014/main" id="{B691CB88-9260-664E-2391-DDBE48577B2D}"/>
                  </a:ext>
                </a:extLst>
              </p:cNvPr>
              <p:cNvSpPr/>
              <p:nvPr/>
            </p:nvSpPr>
            <p:spPr>
              <a:xfrm>
                <a:off x="3068061" y="1683032"/>
                <a:ext cx="2376264" cy="648072"/>
              </a:xfrm>
              <a:prstGeom prst="flowChartProcess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sl-SI" b="1" dirty="0"/>
                  <a:t>Program EKP 2021-2027</a:t>
                </a:r>
              </a:p>
            </p:txBody>
          </p:sp>
          <p:sp>
            <p:nvSpPr>
              <p:cNvPr id="12" name="Diagram poteka: proces 11">
                <a:extLst>
                  <a:ext uri="{FF2B5EF4-FFF2-40B4-BE49-F238E27FC236}">
                    <a16:creationId xmlns:a16="http://schemas.microsoft.com/office/drawing/2014/main" id="{177A0316-D27B-CF65-70EA-A04563305890}"/>
                  </a:ext>
                </a:extLst>
              </p:cNvPr>
              <p:cNvSpPr/>
              <p:nvPr/>
            </p:nvSpPr>
            <p:spPr>
              <a:xfrm>
                <a:off x="275697" y="2531532"/>
                <a:ext cx="2376264" cy="648072"/>
              </a:xfrm>
              <a:prstGeom prst="flowChartProcess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sl-SI" dirty="0"/>
                  <a:t>Specifični cilj SC8 </a:t>
                </a:r>
              </a:p>
              <a:p>
                <a:pPr algn="ctr"/>
                <a:r>
                  <a:rPr lang="sl-SI" dirty="0"/>
                  <a:t>= CILJ SLR</a:t>
                </a:r>
              </a:p>
            </p:txBody>
          </p:sp>
          <p:sp>
            <p:nvSpPr>
              <p:cNvPr id="13" name="Diagram poteka: proces 12">
                <a:extLst>
                  <a:ext uri="{FF2B5EF4-FFF2-40B4-BE49-F238E27FC236}">
                    <a16:creationId xmlns:a16="http://schemas.microsoft.com/office/drawing/2014/main" id="{5F12BEA1-E777-A8AB-8C95-68F3CC2F727C}"/>
                  </a:ext>
                </a:extLst>
              </p:cNvPr>
              <p:cNvSpPr/>
              <p:nvPr/>
            </p:nvSpPr>
            <p:spPr>
              <a:xfrm>
                <a:off x="3068061" y="2484243"/>
                <a:ext cx="2376264" cy="648072"/>
              </a:xfrm>
              <a:prstGeom prst="flowChartProcess">
                <a:avLst/>
              </a:prstGeom>
              <a:solidFill>
                <a:schemeClr val="tx2">
                  <a:lumMod val="40000"/>
                  <a:lumOff val="6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sl-SI" dirty="0"/>
                  <a:t>Specifični cilj 9.2</a:t>
                </a:r>
              </a:p>
              <a:p>
                <a:pPr algn="ctr"/>
                <a:r>
                  <a:rPr lang="sl-SI" dirty="0"/>
                  <a:t>= CILJ SLR </a:t>
                </a:r>
              </a:p>
            </p:txBody>
          </p:sp>
          <p:sp>
            <p:nvSpPr>
              <p:cNvPr id="14" name="Zaobljeni pravokotnik 6">
                <a:extLst>
                  <a:ext uri="{FF2B5EF4-FFF2-40B4-BE49-F238E27FC236}">
                    <a16:creationId xmlns:a16="http://schemas.microsoft.com/office/drawing/2014/main" id="{BBCBF761-9722-55C0-5FB5-F3C2AC81F3E7}"/>
                  </a:ext>
                </a:extLst>
              </p:cNvPr>
              <p:cNvSpPr/>
              <p:nvPr/>
            </p:nvSpPr>
            <p:spPr>
              <a:xfrm>
                <a:off x="5979794" y="404664"/>
                <a:ext cx="2768669" cy="2016860"/>
              </a:xfrm>
              <a:prstGeom prst="roundRect">
                <a:avLst/>
              </a:prstGeom>
              <a:solidFill>
                <a:schemeClr val="accent2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sl-SI" sz="2000" b="1" dirty="0"/>
                  <a:t>Analiza stanja</a:t>
                </a:r>
              </a:p>
              <a:p>
                <a:pPr algn="ctr"/>
                <a:endParaRPr lang="sl-SI" sz="2000" b="1" dirty="0"/>
              </a:p>
              <a:p>
                <a:pPr algn="ctr"/>
                <a:r>
                  <a:rPr lang="sl-SI" sz="2000" b="1" dirty="0"/>
                  <a:t>SWOT</a:t>
                </a:r>
              </a:p>
              <a:p>
                <a:pPr algn="ctr"/>
                <a:endParaRPr lang="sl-SI" sz="2000" b="1" dirty="0"/>
              </a:p>
              <a:p>
                <a:pPr algn="ctr"/>
                <a:r>
                  <a:rPr lang="sl-SI" sz="2000" b="1" dirty="0"/>
                  <a:t>POTREBE SLR</a:t>
                </a:r>
              </a:p>
            </p:txBody>
          </p:sp>
          <p:cxnSp>
            <p:nvCxnSpPr>
              <p:cNvPr id="15" name="Raven puščični povezovalnik 14">
                <a:extLst>
                  <a:ext uri="{FF2B5EF4-FFF2-40B4-BE49-F238E27FC236}">
                    <a16:creationId xmlns:a16="http://schemas.microsoft.com/office/drawing/2014/main" id="{647BDA82-7C40-2B25-4509-785F9DE6DFA3}"/>
                  </a:ext>
                </a:extLst>
              </p:cNvPr>
              <p:cNvCxnSpPr/>
              <p:nvPr/>
            </p:nvCxnSpPr>
            <p:spPr>
              <a:xfrm>
                <a:off x="1907704" y="1484758"/>
                <a:ext cx="0" cy="198273"/>
              </a:xfrm>
              <a:prstGeom prst="straightConnector1">
                <a:avLst/>
              </a:prstGeom>
              <a:ln w="34925">
                <a:headEnd w="lg" len="lg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Raven puščični povezovalnik 15">
                <a:extLst>
                  <a:ext uri="{FF2B5EF4-FFF2-40B4-BE49-F238E27FC236}">
                    <a16:creationId xmlns:a16="http://schemas.microsoft.com/office/drawing/2014/main" id="{80912543-075A-B72D-CF84-D7DE3B11D50B}"/>
                  </a:ext>
                </a:extLst>
              </p:cNvPr>
              <p:cNvCxnSpPr/>
              <p:nvPr/>
            </p:nvCxnSpPr>
            <p:spPr>
              <a:xfrm>
                <a:off x="3203848" y="1484758"/>
                <a:ext cx="449695" cy="153139"/>
              </a:xfrm>
              <a:prstGeom prst="straightConnector1">
                <a:avLst/>
              </a:prstGeom>
              <a:ln w="34925">
                <a:headEnd w="lg" len="lg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Raven puščični povezovalnik 16">
                <a:extLst>
                  <a:ext uri="{FF2B5EF4-FFF2-40B4-BE49-F238E27FC236}">
                    <a16:creationId xmlns:a16="http://schemas.microsoft.com/office/drawing/2014/main" id="{0608ECBF-133D-5E2D-5059-5A59C345DA50}"/>
                  </a:ext>
                </a:extLst>
              </p:cNvPr>
              <p:cNvCxnSpPr>
                <a:stCxn id="10" idx="2"/>
                <a:endCxn id="12" idx="0"/>
              </p:cNvCxnSpPr>
              <p:nvPr/>
            </p:nvCxnSpPr>
            <p:spPr>
              <a:xfrm flipH="1">
                <a:off x="1463829" y="2333259"/>
                <a:ext cx="16046" cy="198273"/>
              </a:xfrm>
              <a:prstGeom prst="straightConnector1">
                <a:avLst/>
              </a:prstGeom>
              <a:ln w="34925">
                <a:headEnd w="lg" len="lg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Raven puščični povezovalnik 17">
                <a:extLst>
                  <a:ext uri="{FF2B5EF4-FFF2-40B4-BE49-F238E27FC236}">
                    <a16:creationId xmlns:a16="http://schemas.microsoft.com/office/drawing/2014/main" id="{B48900F8-C04E-1207-E09A-A3412F29FC44}"/>
                  </a:ext>
                </a:extLst>
              </p:cNvPr>
              <p:cNvCxnSpPr/>
              <p:nvPr/>
            </p:nvCxnSpPr>
            <p:spPr>
              <a:xfrm flipH="1">
                <a:off x="4131763" y="2344897"/>
                <a:ext cx="31842" cy="184481"/>
              </a:xfrm>
              <a:prstGeom prst="straightConnector1">
                <a:avLst/>
              </a:prstGeom>
              <a:ln w="34925">
                <a:headEnd w="lg" len="lg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9" name="Diagram poteka: nadomestni process 18">
                <a:extLst>
                  <a:ext uri="{FF2B5EF4-FFF2-40B4-BE49-F238E27FC236}">
                    <a16:creationId xmlns:a16="http://schemas.microsoft.com/office/drawing/2014/main" id="{CBA3F5FD-9391-EC25-9CB7-97FAF38641E8}"/>
                  </a:ext>
                </a:extLst>
              </p:cNvPr>
              <p:cNvSpPr/>
              <p:nvPr/>
            </p:nvSpPr>
            <p:spPr>
              <a:xfrm>
                <a:off x="2183103" y="4326590"/>
                <a:ext cx="2993124" cy="1140459"/>
              </a:xfrm>
              <a:prstGeom prst="flowChartAlternateProcess">
                <a:avLst/>
              </a:prstGeom>
              <a:solidFill>
                <a:schemeClr val="accent4">
                  <a:lumMod val="7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sl-SI" sz="2800" dirty="0"/>
                  <a:t>UKREPI SLR</a:t>
                </a:r>
              </a:p>
            </p:txBody>
          </p:sp>
          <p:sp>
            <p:nvSpPr>
              <p:cNvPr id="20" name="Pravokotnik 19">
                <a:extLst>
                  <a:ext uri="{FF2B5EF4-FFF2-40B4-BE49-F238E27FC236}">
                    <a16:creationId xmlns:a16="http://schemas.microsoft.com/office/drawing/2014/main" id="{CFFF2CB9-2D18-005E-BF43-22F1DC97CACE}"/>
                  </a:ext>
                </a:extLst>
              </p:cNvPr>
              <p:cNvSpPr/>
              <p:nvPr/>
            </p:nvSpPr>
            <p:spPr>
              <a:xfrm>
                <a:off x="291743" y="3666205"/>
                <a:ext cx="1711252" cy="884790"/>
              </a:xfrm>
              <a:prstGeom prst="rect">
                <a:avLst/>
              </a:prstGeom>
              <a:solidFill>
                <a:schemeClr val="accent2">
                  <a:lumMod val="7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sl-SI" sz="1600" b="1" dirty="0">
                    <a:solidFill>
                      <a:schemeClr val="bg1"/>
                    </a:solidFill>
                  </a:rPr>
                  <a:t>Kazalniki EKSRP</a:t>
                </a:r>
              </a:p>
              <a:p>
                <a:pPr algn="ctr"/>
                <a:r>
                  <a:rPr lang="sl-SI" sz="1600" dirty="0">
                    <a:solidFill>
                      <a:schemeClr val="bg1"/>
                    </a:solidFill>
                  </a:rPr>
                  <a:t>Kazalniki rezultata</a:t>
                </a:r>
              </a:p>
            </p:txBody>
          </p:sp>
          <p:sp>
            <p:nvSpPr>
              <p:cNvPr id="21" name="Pravokotnik 20">
                <a:extLst>
                  <a:ext uri="{FF2B5EF4-FFF2-40B4-BE49-F238E27FC236}">
                    <a16:creationId xmlns:a16="http://schemas.microsoft.com/office/drawing/2014/main" id="{D63738A9-111B-90F6-BAB6-61CEED3CC5C0}"/>
                  </a:ext>
                </a:extLst>
              </p:cNvPr>
              <p:cNvSpPr/>
              <p:nvPr/>
            </p:nvSpPr>
            <p:spPr>
              <a:xfrm>
                <a:off x="3303671" y="3613273"/>
                <a:ext cx="1629745" cy="571710"/>
              </a:xfrm>
              <a:prstGeom prst="rect">
                <a:avLst/>
              </a:prstGeom>
              <a:solidFill>
                <a:schemeClr val="bg2">
                  <a:lumMod val="5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sl-SI" b="1" dirty="0">
                    <a:solidFill>
                      <a:schemeClr val="bg1"/>
                    </a:solidFill>
                  </a:rPr>
                  <a:t>Kazalniki ESRR</a:t>
                </a:r>
              </a:p>
            </p:txBody>
          </p:sp>
          <p:cxnSp>
            <p:nvCxnSpPr>
              <p:cNvPr id="22" name="Kolenski povezovalnik 47">
                <a:extLst>
                  <a:ext uri="{FF2B5EF4-FFF2-40B4-BE49-F238E27FC236}">
                    <a16:creationId xmlns:a16="http://schemas.microsoft.com/office/drawing/2014/main" id="{4B7BA4E0-4E45-7FEE-6693-076D19E4C796}"/>
                  </a:ext>
                </a:extLst>
              </p:cNvPr>
              <p:cNvCxnSpPr/>
              <p:nvPr/>
            </p:nvCxnSpPr>
            <p:spPr>
              <a:xfrm rot="5400000">
                <a:off x="4780244" y="2828380"/>
                <a:ext cx="2231612" cy="1439643"/>
              </a:xfrm>
              <a:prstGeom prst="bentConnector3">
                <a:avLst>
                  <a:gd name="adj1" fmla="val 99430"/>
                </a:avLst>
              </a:prstGeom>
              <a:ln w="44450">
                <a:headEnd type="triangl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Raven puščični povezovalnik 22">
                <a:extLst>
                  <a:ext uri="{FF2B5EF4-FFF2-40B4-BE49-F238E27FC236}">
                    <a16:creationId xmlns:a16="http://schemas.microsoft.com/office/drawing/2014/main" id="{BA2E89B6-2BAD-1CEB-B44D-79914D8C56F8}"/>
                  </a:ext>
                </a:extLst>
              </p:cNvPr>
              <p:cNvCxnSpPr>
                <a:cxnSpLocks/>
                <a:endCxn id="21" idx="0"/>
              </p:cNvCxnSpPr>
              <p:nvPr/>
            </p:nvCxnSpPr>
            <p:spPr>
              <a:xfrm flipH="1">
                <a:off x="4118544" y="3132315"/>
                <a:ext cx="48568" cy="480958"/>
              </a:xfrm>
              <a:prstGeom prst="straightConnector1">
                <a:avLst/>
              </a:prstGeom>
              <a:ln w="28575">
                <a:headEnd type="triangl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Raven puščični povezovalnik 23">
                <a:extLst>
                  <a:ext uri="{FF2B5EF4-FFF2-40B4-BE49-F238E27FC236}">
                    <a16:creationId xmlns:a16="http://schemas.microsoft.com/office/drawing/2014/main" id="{E34771D5-BBD6-634B-071C-DD493E4E9D7C}"/>
                  </a:ext>
                </a:extLst>
              </p:cNvPr>
              <p:cNvCxnSpPr>
                <a:cxnSpLocks/>
                <a:stCxn id="21" idx="2"/>
              </p:cNvCxnSpPr>
              <p:nvPr/>
            </p:nvCxnSpPr>
            <p:spPr>
              <a:xfrm>
                <a:off x="4118544" y="4184983"/>
                <a:ext cx="13219" cy="141607"/>
              </a:xfrm>
              <a:prstGeom prst="straightConnector1">
                <a:avLst/>
              </a:prstGeom>
              <a:ln w="28575">
                <a:headEnd type="triangl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Raven puščični povezovalnik 24">
                <a:extLst>
                  <a:ext uri="{FF2B5EF4-FFF2-40B4-BE49-F238E27FC236}">
                    <a16:creationId xmlns:a16="http://schemas.microsoft.com/office/drawing/2014/main" id="{C3A3AECB-77FE-F527-DBFD-C5016FDCFDD5}"/>
                  </a:ext>
                </a:extLst>
              </p:cNvPr>
              <p:cNvCxnSpPr/>
              <p:nvPr/>
            </p:nvCxnSpPr>
            <p:spPr>
              <a:xfrm flipH="1">
                <a:off x="1463829" y="3179174"/>
                <a:ext cx="16047" cy="497251"/>
              </a:xfrm>
              <a:prstGeom prst="straightConnector1">
                <a:avLst/>
              </a:prstGeom>
              <a:ln w="28575">
                <a:headEnd type="triangl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Raven puščični povezovalnik 25">
                <a:extLst>
                  <a:ext uri="{FF2B5EF4-FFF2-40B4-BE49-F238E27FC236}">
                    <a16:creationId xmlns:a16="http://schemas.microsoft.com/office/drawing/2014/main" id="{B0D19F22-98A7-CF69-7D2D-A2EDD6195ADB}"/>
                  </a:ext>
                </a:extLst>
              </p:cNvPr>
              <p:cNvCxnSpPr/>
              <p:nvPr/>
            </p:nvCxnSpPr>
            <p:spPr>
              <a:xfrm>
                <a:off x="2049781" y="3900961"/>
                <a:ext cx="409929" cy="365736"/>
              </a:xfrm>
              <a:prstGeom prst="straightConnector1">
                <a:avLst/>
              </a:prstGeom>
              <a:ln w="28575">
                <a:headEnd type="triangl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7" name="Diagram poteka: nadomestni process 26">
                <a:extLst>
                  <a:ext uri="{FF2B5EF4-FFF2-40B4-BE49-F238E27FC236}">
                    <a16:creationId xmlns:a16="http://schemas.microsoft.com/office/drawing/2014/main" id="{4556D0BA-7B5E-1F72-4012-199E3E056E4E}"/>
                  </a:ext>
                </a:extLst>
              </p:cNvPr>
              <p:cNvSpPr/>
              <p:nvPr/>
            </p:nvSpPr>
            <p:spPr>
              <a:xfrm>
                <a:off x="2232028" y="5586836"/>
                <a:ext cx="2727827" cy="698951"/>
              </a:xfrm>
              <a:prstGeom prst="flowChartAlternateProcess">
                <a:avLst/>
              </a:prstGeom>
              <a:solidFill>
                <a:schemeClr val="accent6">
                  <a:lumMod val="7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sl-SI" sz="2800" dirty="0"/>
                  <a:t>projekti</a:t>
                </a:r>
              </a:p>
            </p:txBody>
          </p:sp>
          <p:cxnSp>
            <p:nvCxnSpPr>
              <p:cNvPr id="28" name="Kolenski povezovalnik 66">
                <a:extLst>
                  <a:ext uri="{FF2B5EF4-FFF2-40B4-BE49-F238E27FC236}">
                    <a16:creationId xmlns:a16="http://schemas.microsoft.com/office/drawing/2014/main" id="{63CC6B7D-E6DA-995B-4B0A-91F318082B65}"/>
                  </a:ext>
                </a:extLst>
              </p:cNvPr>
              <p:cNvCxnSpPr/>
              <p:nvPr/>
            </p:nvCxnSpPr>
            <p:spPr>
              <a:xfrm rot="16200000" flipH="1">
                <a:off x="768010" y="4794251"/>
                <a:ext cx="1438576" cy="1031398"/>
              </a:xfrm>
              <a:prstGeom prst="bentConnector3">
                <a:avLst>
                  <a:gd name="adj1" fmla="val 98429"/>
                </a:avLst>
              </a:prstGeom>
              <a:ln w="44450">
                <a:headEnd type="triangl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Raven puščični povezovalnik 28">
                <a:extLst>
                  <a:ext uri="{FF2B5EF4-FFF2-40B4-BE49-F238E27FC236}">
                    <a16:creationId xmlns:a16="http://schemas.microsoft.com/office/drawing/2014/main" id="{ED1B7C2A-B9B9-E0B0-DE69-66F215D3ABCE}"/>
                  </a:ext>
                </a:extLst>
              </p:cNvPr>
              <p:cNvCxnSpPr/>
              <p:nvPr/>
            </p:nvCxnSpPr>
            <p:spPr>
              <a:xfrm flipV="1">
                <a:off x="4933416" y="5937619"/>
                <a:ext cx="875244" cy="19016"/>
              </a:xfrm>
              <a:prstGeom prst="straightConnector1">
                <a:avLst/>
              </a:prstGeom>
              <a:ln w="47625"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0" name="Pravokotnik 29">
                <a:extLst>
                  <a:ext uri="{FF2B5EF4-FFF2-40B4-BE49-F238E27FC236}">
                    <a16:creationId xmlns:a16="http://schemas.microsoft.com/office/drawing/2014/main" id="{F591EC2C-C611-1118-F140-4E98FC76D44D}"/>
                  </a:ext>
                </a:extLst>
              </p:cNvPr>
              <p:cNvSpPr/>
              <p:nvPr/>
            </p:nvSpPr>
            <p:spPr>
              <a:xfrm>
                <a:off x="5808660" y="5400997"/>
                <a:ext cx="2291732" cy="884790"/>
              </a:xfrm>
              <a:prstGeom prst="rect">
                <a:avLst/>
              </a:prstGeom>
              <a:solidFill>
                <a:schemeClr val="accent3">
                  <a:lumMod val="7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sl-SI" b="1" dirty="0">
                    <a:solidFill>
                      <a:schemeClr val="tx1"/>
                    </a:solidFill>
                  </a:rPr>
                  <a:t>Kazalniki učinka</a:t>
                </a:r>
                <a:endParaRPr lang="sl-SI" dirty="0">
                  <a:solidFill>
                    <a:schemeClr val="tx1"/>
                  </a:solidFill>
                </a:endParaRPr>
              </a:p>
            </p:txBody>
          </p:sp>
          <p:cxnSp>
            <p:nvCxnSpPr>
              <p:cNvPr id="31" name="Kolenski povezovalnik 85">
                <a:extLst>
                  <a:ext uri="{FF2B5EF4-FFF2-40B4-BE49-F238E27FC236}">
                    <a16:creationId xmlns:a16="http://schemas.microsoft.com/office/drawing/2014/main" id="{D6F9C452-1C16-0942-3D78-A3E9DBB575B8}"/>
                  </a:ext>
                </a:extLst>
              </p:cNvPr>
              <p:cNvCxnSpPr>
                <a:stCxn id="14" idx="2"/>
              </p:cNvCxnSpPr>
              <p:nvPr/>
            </p:nvCxnSpPr>
            <p:spPr>
              <a:xfrm rot="5400000">
                <a:off x="5874393" y="3911260"/>
                <a:ext cx="2979472" cy="1"/>
              </a:xfrm>
              <a:prstGeom prst="bentConnector3">
                <a:avLst>
                  <a:gd name="adj1" fmla="val 50000"/>
                </a:avLst>
              </a:prstGeom>
              <a:ln w="44450">
                <a:headEnd type="triangl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28303037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značba mesta besedila 2"/>
          <p:cNvSpPr>
            <a:spLocks noGrp="1"/>
          </p:cNvSpPr>
          <p:nvPr>
            <p:ph type="body" idx="1"/>
          </p:nvPr>
        </p:nvSpPr>
        <p:spPr>
          <a:xfrm>
            <a:off x="718834" y="1626365"/>
            <a:ext cx="10871200" cy="4550916"/>
          </a:xfrm>
        </p:spPr>
        <p:txBody>
          <a:bodyPr>
            <a:normAutofit/>
          </a:bodyPr>
          <a:lstStyle/>
          <a:p>
            <a:endParaRPr lang="sl-SI" sz="2400" dirty="0"/>
          </a:p>
          <a:p>
            <a:endParaRPr lang="sl-SI" sz="1600" dirty="0"/>
          </a:p>
        </p:txBody>
      </p:sp>
      <p:sp>
        <p:nvSpPr>
          <p:cNvPr id="2" name="PoljeZBesedilom 1">
            <a:extLst>
              <a:ext uri="{FF2B5EF4-FFF2-40B4-BE49-F238E27FC236}">
                <a16:creationId xmlns:a16="http://schemas.microsoft.com/office/drawing/2014/main" id="{35FC6A37-B949-6ED1-A0B9-2733C93AE2AB}"/>
              </a:ext>
            </a:extLst>
          </p:cNvPr>
          <p:cNvSpPr txBox="1"/>
          <p:nvPr/>
        </p:nvSpPr>
        <p:spPr>
          <a:xfrm>
            <a:off x="5637627" y="2971800"/>
            <a:ext cx="914400" cy="914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sl-SI" dirty="0"/>
          </a:p>
        </p:txBody>
      </p:sp>
      <p:graphicFrame>
        <p:nvGraphicFramePr>
          <p:cNvPr id="6" name="Tabela 5">
            <a:extLst>
              <a:ext uri="{FF2B5EF4-FFF2-40B4-BE49-F238E27FC236}">
                <a16:creationId xmlns:a16="http://schemas.microsoft.com/office/drawing/2014/main" id="{9C3FF1F3-A750-F2DA-8F44-8455008DFF1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18125520"/>
              </p:ext>
            </p:extLst>
          </p:nvPr>
        </p:nvGraphicFramePr>
        <p:xfrm>
          <a:off x="1" y="1198880"/>
          <a:ext cx="12191999" cy="571203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199456">
                  <a:extLst>
                    <a:ext uri="{9D8B030D-6E8A-4147-A177-3AD203B41FA5}">
                      <a16:colId xmlns:a16="http://schemas.microsoft.com/office/drawing/2014/main" val="3969883949"/>
                    </a:ext>
                  </a:extLst>
                </a:gridCol>
                <a:gridCol w="8124228">
                  <a:extLst>
                    <a:ext uri="{9D8B030D-6E8A-4147-A177-3AD203B41FA5}">
                      <a16:colId xmlns:a16="http://schemas.microsoft.com/office/drawing/2014/main" val="3605948952"/>
                    </a:ext>
                  </a:extLst>
                </a:gridCol>
                <a:gridCol w="1000187">
                  <a:extLst>
                    <a:ext uri="{9D8B030D-6E8A-4147-A177-3AD203B41FA5}">
                      <a16:colId xmlns:a16="http://schemas.microsoft.com/office/drawing/2014/main" val="3537739327"/>
                    </a:ext>
                  </a:extLst>
                </a:gridCol>
                <a:gridCol w="912023">
                  <a:extLst>
                    <a:ext uri="{9D8B030D-6E8A-4147-A177-3AD203B41FA5}">
                      <a16:colId xmlns:a16="http://schemas.microsoft.com/office/drawing/2014/main" val="3054845433"/>
                    </a:ext>
                  </a:extLst>
                </a:gridCol>
                <a:gridCol w="956105">
                  <a:extLst>
                    <a:ext uri="{9D8B030D-6E8A-4147-A177-3AD203B41FA5}">
                      <a16:colId xmlns:a16="http://schemas.microsoft.com/office/drawing/2014/main" val="3732027392"/>
                    </a:ext>
                  </a:extLst>
                </a:gridCol>
              </a:tblGrid>
              <a:tr h="84793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400" dirty="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400" dirty="0">
                          <a:effectLst/>
                        </a:rPr>
                        <a:t>Ukrep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400" dirty="0">
                          <a:effectLst/>
                        </a:rPr>
                        <a:t>(vpišite)</a:t>
                      </a:r>
                      <a:endParaRPr lang="sl-SI" sz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46" marR="24246" marT="0" marB="0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200" dirty="0">
                          <a:effectLst/>
                        </a:rPr>
                        <a:t>Kazalnik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200" dirty="0">
                          <a:effectLst/>
                        </a:rPr>
                        <a:t>(izberite iz spodnjega seznama) </a:t>
                      </a:r>
                      <a:endParaRPr lang="sl-SI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46" marR="24246" marT="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600" dirty="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600" dirty="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600" dirty="0">
                          <a:effectLst/>
                        </a:rPr>
                        <a:t>Sklad</a:t>
                      </a:r>
                      <a:endParaRPr lang="sl-SI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46" marR="24246" marT="0" marB="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000" dirty="0">
                          <a:effectLst/>
                        </a:rPr>
                        <a:t>Dosežena vrednost 31. 12. 2025 za EKSRP</a:t>
                      </a:r>
                      <a:endParaRPr lang="sl-SI" sz="1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46" marR="24246" marT="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000" dirty="0">
                          <a:effectLst/>
                        </a:rPr>
                        <a:t>Ciljna vrednost dan 31. 12. 2029</a:t>
                      </a:r>
                      <a:endParaRPr lang="sl-SI" sz="1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46" marR="24246" marT="0" marB="0" anchor="ctr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99064049"/>
                  </a:ext>
                </a:extLst>
              </a:tr>
              <a:tr h="26605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400" dirty="0">
                          <a:effectLst/>
                        </a:rPr>
                        <a:t>Ukrep 1</a:t>
                      </a:r>
                      <a:endParaRPr lang="sl-SI" sz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46" marR="24246" marT="0" marB="0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400" b="1" dirty="0">
                          <a:effectLst/>
                        </a:rPr>
                        <a:t>R.27 Okoljska ali podnebna uspešnost zaradi naložb na podeželju</a:t>
                      </a:r>
                      <a:endParaRPr lang="sl-SI" sz="14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46" marR="2424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600" dirty="0">
                          <a:effectLst/>
                        </a:rPr>
                        <a:t>EKSRP</a:t>
                      </a:r>
                      <a:endParaRPr lang="sl-SI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46" marR="2424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000" dirty="0">
                          <a:effectLst/>
                        </a:rPr>
                        <a:t>Št. operacij</a:t>
                      </a:r>
                      <a:endParaRPr lang="sl-SI" sz="1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46" marR="2424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000" dirty="0">
                          <a:effectLst/>
                        </a:rPr>
                        <a:t>Št. operacij</a:t>
                      </a:r>
                      <a:endParaRPr lang="sl-SI" sz="1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46" marR="24246" marT="0" marB="0" anchor="ctr"/>
                </a:tc>
                <a:extLst>
                  <a:ext uri="{0D108BD9-81ED-4DB2-BD59-A6C34878D82A}">
                    <a16:rowId xmlns:a16="http://schemas.microsoft.com/office/drawing/2014/main" val="275155153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400" dirty="0">
                          <a:effectLst/>
                        </a:rPr>
                        <a:t>Ukrep 2</a:t>
                      </a:r>
                      <a:endParaRPr lang="sl-SI" sz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46" marR="24246" marT="0" marB="0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400" b="1" dirty="0">
                          <a:effectLst/>
                        </a:rPr>
                        <a:t>R.42 Spodbujanje socialne vključenosti</a:t>
                      </a:r>
                      <a:endParaRPr lang="sl-SI" sz="14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46" marR="2424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600" dirty="0">
                          <a:effectLst/>
                        </a:rPr>
                        <a:t>EKSRP</a:t>
                      </a:r>
                      <a:endParaRPr lang="sl-SI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46" marR="2424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000" dirty="0">
                          <a:effectLst/>
                        </a:rPr>
                        <a:t>Št. oseb</a:t>
                      </a:r>
                      <a:endParaRPr lang="sl-SI" sz="1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46" marR="2424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000" dirty="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000" dirty="0">
                          <a:effectLst/>
                        </a:rPr>
                        <a:t>Št. oseb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000" dirty="0">
                          <a:effectLst/>
                        </a:rPr>
                        <a:t> </a:t>
                      </a:r>
                      <a:endParaRPr lang="sl-SI" sz="1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46" marR="24246" marT="0" marB="0" anchor="ctr"/>
                </a:tc>
                <a:extLst>
                  <a:ext uri="{0D108BD9-81ED-4DB2-BD59-A6C34878D82A}">
                    <a16:rowId xmlns:a16="http://schemas.microsoft.com/office/drawing/2014/main" val="1430170647"/>
                  </a:ext>
                </a:extLst>
              </a:tr>
              <a:tr h="34817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400" dirty="0">
                          <a:effectLst/>
                        </a:rPr>
                        <a:t>Ukrep 3</a:t>
                      </a:r>
                      <a:endParaRPr lang="sl-SI" sz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46" marR="24246" marT="0" marB="0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400" b="1" dirty="0">
                          <a:effectLst/>
                        </a:rPr>
                        <a:t>R.39 Razvoj podeželskega gospodarstva</a:t>
                      </a:r>
                      <a:endParaRPr lang="sl-SI" sz="14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46" marR="2424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600" dirty="0">
                          <a:effectLst/>
                        </a:rPr>
                        <a:t>EKSRP</a:t>
                      </a:r>
                      <a:endParaRPr lang="sl-SI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46" marR="2424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000" dirty="0">
                          <a:effectLst/>
                        </a:rPr>
                        <a:t>Št. poslovnih subjektov</a:t>
                      </a:r>
                      <a:endParaRPr lang="sl-SI" sz="1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46" marR="2424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000" dirty="0">
                          <a:effectLst/>
                        </a:rPr>
                        <a:t>Št. poslovnih subjektov</a:t>
                      </a:r>
                      <a:endParaRPr lang="sl-SI" sz="1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46" marR="24246" marT="0" marB="0" anchor="ctr"/>
                </a:tc>
                <a:extLst>
                  <a:ext uri="{0D108BD9-81ED-4DB2-BD59-A6C34878D82A}">
                    <a16:rowId xmlns:a16="http://schemas.microsoft.com/office/drawing/2014/main" val="2536579790"/>
                  </a:ext>
                </a:extLst>
              </a:tr>
              <a:tr h="71733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400" dirty="0">
                          <a:effectLst/>
                        </a:rPr>
                        <a:t>Ukrep 4</a:t>
                      </a:r>
                      <a:endParaRPr lang="sl-SI" sz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46" marR="24246" marT="0" marB="0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400" b="1" dirty="0">
                          <a:solidFill>
                            <a:srgbClr val="FF0000"/>
                          </a:solidFill>
                          <a:effectLst/>
                        </a:rPr>
                        <a:t>R.41 Povezovanje evropskega podeželja</a:t>
                      </a:r>
                      <a:endParaRPr lang="sl-SI" sz="1400" b="1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46" marR="2424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600" b="1" dirty="0">
                          <a:solidFill>
                            <a:srgbClr val="FF0000"/>
                          </a:solidFill>
                          <a:effectLst/>
                        </a:rPr>
                        <a:t>EKSRP</a:t>
                      </a:r>
                      <a:endParaRPr lang="sl-SI" sz="1600" b="1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46" marR="2424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000" b="1" dirty="0">
                          <a:solidFill>
                            <a:srgbClr val="FF0000"/>
                          </a:solidFill>
                          <a:effectLst/>
                        </a:rPr>
                        <a:t>Št. preb.--&gt;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000" b="1" dirty="0">
                          <a:solidFill>
                            <a:srgbClr val="FF0000"/>
                          </a:solidFill>
                          <a:effectLst/>
                        </a:rPr>
                        <a:t>MKGP preračuna v odstotek </a:t>
                      </a:r>
                      <a:endParaRPr lang="sl-SI" sz="1000" b="1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46" marR="24246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000" b="1" dirty="0">
                          <a:solidFill>
                            <a:srgbClr val="FF0000"/>
                          </a:solidFill>
                          <a:effectLst/>
                        </a:rPr>
                        <a:t>Št. preb.--&gt; MKGP preračuna v odstotek </a:t>
                      </a:r>
                      <a:endParaRPr lang="sl-SI" sz="1000" b="1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46" marR="24246" marT="0" marB="0" anchor="ctr"/>
                </a:tc>
                <a:extLst>
                  <a:ext uri="{0D108BD9-81ED-4DB2-BD59-A6C34878D82A}">
                    <a16:rowId xmlns:a16="http://schemas.microsoft.com/office/drawing/2014/main" val="2754965716"/>
                  </a:ext>
                </a:extLst>
              </a:tr>
              <a:tr h="162145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400" dirty="0">
                          <a:effectLst/>
                        </a:rPr>
                        <a:t>Ukrep 5</a:t>
                      </a:r>
                      <a:endParaRPr lang="sl-SI" sz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46" marR="24246" marT="0" marB="0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400" b="1" dirty="0">
                          <a:solidFill>
                            <a:schemeClr val="tx1"/>
                          </a:solidFill>
                          <a:effectLst/>
                        </a:rPr>
                        <a:t>R.10 Boljša organizacija dobavne verige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400" b="1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400" b="1" dirty="0">
                          <a:solidFill>
                            <a:schemeClr val="tx1"/>
                          </a:solidFill>
                          <a:effectLst/>
                        </a:rPr>
                        <a:t>R.3 Digitalizacija kmetijstva: delež kmetij, ki iz SKP prejemajo podporo za digitalne kmetijske tehnologij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400" b="1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sl-SI" sz="14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46" marR="2424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600" dirty="0">
                          <a:effectLst/>
                        </a:rPr>
                        <a:t>EKSRP</a:t>
                      </a:r>
                      <a:endParaRPr lang="sl-SI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46" marR="2424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000" dirty="0">
                          <a:effectLst/>
                        </a:rPr>
                        <a:t>Št. kmetij </a:t>
                      </a:r>
                      <a:r>
                        <a:rPr lang="sl-SI" sz="1000" dirty="0">
                          <a:effectLst/>
                          <a:sym typeface="Wingdings" panose="05000000000000000000" pitchFamily="2" charset="2"/>
                        </a:rPr>
                        <a:t></a:t>
                      </a:r>
                      <a:r>
                        <a:rPr lang="sl-SI" sz="1000" dirty="0">
                          <a:effectLst/>
                        </a:rPr>
                        <a:t> MKGP preračuna v odstotek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000" dirty="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000" dirty="0">
                          <a:effectLst/>
                        </a:rPr>
                        <a:t>Št. kmetij</a:t>
                      </a:r>
                      <a:r>
                        <a:rPr lang="sl-SI" sz="1000" dirty="0">
                          <a:effectLst/>
                          <a:sym typeface="Wingdings" panose="05000000000000000000" pitchFamily="2" charset="2"/>
                        </a:rPr>
                        <a:t></a:t>
                      </a:r>
                      <a:endParaRPr lang="sl-SI" sz="1000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000" dirty="0">
                          <a:effectLst/>
                        </a:rPr>
                        <a:t>MKGP preračuna v odstotek</a:t>
                      </a:r>
                      <a:endParaRPr lang="sl-SI" sz="1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46" marR="2424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000" dirty="0">
                          <a:effectLst/>
                        </a:rPr>
                        <a:t>Št. kmetij </a:t>
                      </a:r>
                      <a:r>
                        <a:rPr lang="sl-SI" sz="1000" dirty="0">
                          <a:effectLst/>
                          <a:sym typeface="Wingdings" panose="05000000000000000000" pitchFamily="2" charset="2"/>
                        </a:rPr>
                        <a:t></a:t>
                      </a:r>
                      <a:r>
                        <a:rPr lang="sl-SI" sz="1000" dirty="0">
                          <a:effectLst/>
                        </a:rPr>
                        <a:t> MKGP preračuna v odstotek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000" dirty="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000" dirty="0">
                          <a:effectLst/>
                        </a:rPr>
                        <a:t>Št. kmetij</a:t>
                      </a:r>
                      <a:r>
                        <a:rPr lang="sl-SI" sz="1000" dirty="0">
                          <a:effectLst/>
                          <a:sym typeface="Wingdings" panose="05000000000000000000" pitchFamily="2" charset="2"/>
                        </a:rPr>
                        <a:t></a:t>
                      </a:r>
                      <a:endParaRPr lang="sl-SI" sz="1000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000" dirty="0">
                          <a:effectLst/>
                        </a:rPr>
                        <a:t>MKGP preračuna v odstotek</a:t>
                      </a:r>
                      <a:endParaRPr lang="sl-SI" sz="1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46" marR="24246" marT="0" marB="0" anchor="ctr"/>
                </a:tc>
                <a:extLst>
                  <a:ext uri="{0D108BD9-81ED-4DB2-BD59-A6C34878D82A}">
                    <a16:rowId xmlns:a16="http://schemas.microsoft.com/office/drawing/2014/main" val="1612083817"/>
                  </a:ext>
                </a:extLst>
              </a:tr>
              <a:tr h="42548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400" dirty="0">
                          <a:effectLst/>
                        </a:rPr>
                        <a:t>Ukrep 1, 3, 5</a:t>
                      </a:r>
                      <a:endParaRPr lang="sl-SI" sz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46" marR="24246" marT="0" marB="0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400" b="1" dirty="0">
                          <a:solidFill>
                            <a:srgbClr val="FF0000"/>
                          </a:solidFill>
                          <a:effectLst/>
                        </a:rPr>
                        <a:t>R.37 Rast in delovna mesta na podeželju</a:t>
                      </a:r>
                      <a:endParaRPr lang="sl-SI" sz="1400" b="1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46" marR="2424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600" b="1" dirty="0">
                          <a:solidFill>
                            <a:srgbClr val="FF0000"/>
                          </a:solidFill>
                          <a:effectLst/>
                        </a:rPr>
                        <a:t> EKSRP</a:t>
                      </a:r>
                      <a:endParaRPr lang="sl-SI" sz="1600" b="1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46" marR="2424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000" b="1" kern="12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Št. DM</a:t>
                      </a:r>
                    </a:p>
                  </a:txBody>
                  <a:tcPr marL="24246" marR="2424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000" b="1" kern="12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Št. DM</a:t>
                      </a:r>
                    </a:p>
                  </a:txBody>
                  <a:tcPr marL="24246" marR="24246" marT="0" marB="0" anchor="ctr"/>
                </a:tc>
                <a:extLst>
                  <a:ext uri="{0D108BD9-81ED-4DB2-BD59-A6C34878D82A}">
                    <a16:rowId xmlns:a16="http://schemas.microsoft.com/office/drawing/2014/main" val="384765703"/>
                  </a:ext>
                </a:extLst>
              </a:tr>
              <a:tr h="48743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400" dirty="0">
                          <a:effectLst/>
                        </a:rPr>
                        <a:t>Ukrep 2, 3</a:t>
                      </a:r>
                      <a:endParaRPr lang="sl-SI" sz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46" marR="24246" marT="0" marB="0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400" b="1" dirty="0">
                          <a:solidFill>
                            <a:srgbClr val="FF0000"/>
                          </a:solidFill>
                          <a:effectLst/>
                        </a:rPr>
                        <a:t>R.1: Izboljšanje uspešnosti s pomočjo znanja in inovacij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400" b="1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sl-SI" sz="14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46" marR="2424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600" b="1" dirty="0">
                          <a:solidFill>
                            <a:srgbClr val="FF0000"/>
                          </a:solidFill>
                          <a:effectLst/>
                        </a:rPr>
                        <a:t> EKSRP</a:t>
                      </a:r>
                      <a:endParaRPr lang="sl-SI" sz="1600" b="1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46" marR="2424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000" b="1" kern="12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Št. oseb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000" b="1" kern="12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24246" marR="2424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000" b="1" kern="12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Št. oseb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000" b="1" kern="12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24246" marR="24246" marT="0" marB="0" anchor="ctr"/>
                </a:tc>
                <a:extLst>
                  <a:ext uri="{0D108BD9-81ED-4DB2-BD59-A6C34878D82A}">
                    <a16:rowId xmlns:a16="http://schemas.microsoft.com/office/drawing/2014/main" val="1576889223"/>
                  </a:ext>
                </a:extLst>
              </a:tr>
              <a:tr h="48743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400" dirty="0">
                          <a:effectLst/>
                        </a:rPr>
                        <a:t>Ukrep 4</a:t>
                      </a:r>
                      <a:endParaRPr lang="sl-SI" sz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46" marR="24246" marT="0" marB="0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400" b="1" dirty="0">
                          <a:effectLst/>
                        </a:rPr>
                        <a:t>R.40 Pametni prehod podeželskega gospodarstva: število strategij pametnih vasi, ki prejemajo podporo</a:t>
                      </a:r>
                      <a:endParaRPr lang="sl-SI" sz="14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46" marR="2424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600" dirty="0">
                          <a:effectLst/>
                        </a:rPr>
                        <a:t> EKSRP</a:t>
                      </a:r>
                      <a:endParaRPr lang="sl-SI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46" marR="2424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0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Št. strategij = SLR</a:t>
                      </a:r>
                    </a:p>
                  </a:txBody>
                  <a:tcPr marL="24246" marR="2424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0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Št. strategij = SLR</a:t>
                      </a:r>
                    </a:p>
                  </a:txBody>
                  <a:tcPr marL="24246" marR="24246" marT="0" marB="0" anchor="ctr"/>
                </a:tc>
                <a:extLst>
                  <a:ext uri="{0D108BD9-81ED-4DB2-BD59-A6C34878D82A}">
                    <a16:rowId xmlns:a16="http://schemas.microsoft.com/office/drawing/2014/main" val="3614477628"/>
                  </a:ext>
                </a:extLst>
              </a:tr>
            </a:tbl>
          </a:graphicData>
        </a:graphic>
      </p:graphicFrame>
      <p:sp>
        <p:nvSpPr>
          <p:cNvPr id="7" name="Naslov 1">
            <a:extLst>
              <a:ext uri="{FF2B5EF4-FFF2-40B4-BE49-F238E27FC236}">
                <a16:creationId xmlns:a16="http://schemas.microsoft.com/office/drawing/2014/main" id="{B888ED3C-A624-1666-2E2C-755D1196C9DA}"/>
              </a:ext>
            </a:extLst>
          </p:cNvPr>
          <p:cNvSpPr txBox="1">
            <a:spLocks/>
          </p:cNvSpPr>
          <p:nvPr/>
        </p:nvSpPr>
        <p:spPr>
          <a:xfrm>
            <a:off x="718834" y="465493"/>
            <a:ext cx="11076926" cy="733387"/>
          </a:xfrm>
          <a:prstGeom prst="rect">
            <a:avLst/>
          </a:prstGeom>
        </p:spPr>
        <p:txBody>
          <a:bodyPr vert="horz" anchor="ctr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2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sl-SI" sz="3200" b="1" dirty="0">
                <a:solidFill>
                  <a:schemeClr val="accent2"/>
                </a:solidFill>
              </a:rPr>
              <a:t>KAZALNIKI EKSRP</a:t>
            </a:r>
          </a:p>
        </p:txBody>
      </p:sp>
    </p:spTree>
    <p:extLst>
      <p:ext uri="{BB962C8B-B14F-4D97-AF65-F5344CB8AC3E}">
        <p14:creationId xmlns:p14="http://schemas.microsoft.com/office/powerpoint/2010/main" val="166501057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značba mesta besedila 2"/>
          <p:cNvSpPr>
            <a:spLocks noGrp="1"/>
          </p:cNvSpPr>
          <p:nvPr>
            <p:ph type="body" idx="1"/>
          </p:nvPr>
        </p:nvSpPr>
        <p:spPr>
          <a:xfrm>
            <a:off x="718834" y="1626365"/>
            <a:ext cx="10871200" cy="4550916"/>
          </a:xfrm>
        </p:spPr>
        <p:txBody>
          <a:bodyPr>
            <a:normAutofit/>
          </a:bodyPr>
          <a:lstStyle/>
          <a:p>
            <a:endParaRPr lang="sl-SI" sz="2400" dirty="0"/>
          </a:p>
          <a:p>
            <a:endParaRPr lang="sl-SI" sz="1600" dirty="0"/>
          </a:p>
        </p:txBody>
      </p:sp>
      <p:sp>
        <p:nvSpPr>
          <p:cNvPr id="2" name="PoljeZBesedilom 1">
            <a:extLst>
              <a:ext uri="{FF2B5EF4-FFF2-40B4-BE49-F238E27FC236}">
                <a16:creationId xmlns:a16="http://schemas.microsoft.com/office/drawing/2014/main" id="{35FC6A37-B949-6ED1-A0B9-2733C93AE2AB}"/>
              </a:ext>
            </a:extLst>
          </p:cNvPr>
          <p:cNvSpPr txBox="1"/>
          <p:nvPr/>
        </p:nvSpPr>
        <p:spPr>
          <a:xfrm>
            <a:off x="5637627" y="2971800"/>
            <a:ext cx="914400" cy="914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sl-SI" dirty="0"/>
          </a:p>
        </p:txBody>
      </p:sp>
      <p:graphicFrame>
        <p:nvGraphicFramePr>
          <p:cNvPr id="6" name="Tabela 5">
            <a:extLst>
              <a:ext uri="{FF2B5EF4-FFF2-40B4-BE49-F238E27FC236}">
                <a16:creationId xmlns:a16="http://schemas.microsoft.com/office/drawing/2014/main" id="{9C3FF1F3-A750-F2DA-8F44-8455008DFF1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01093018"/>
              </p:ext>
            </p:extLst>
          </p:nvPr>
        </p:nvGraphicFramePr>
        <p:xfrm>
          <a:off x="1" y="1198880"/>
          <a:ext cx="12191999" cy="494407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199456">
                  <a:extLst>
                    <a:ext uri="{9D8B030D-6E8A-4147-A177-3AD203B41FA5}">
                      <a16:colId xmlns:a16="http://schemas.microsoft.com/office/drawing/2014/main" val="3969883949"/>
                    </a:ext>
                  </a:extLst>
                </a:gridCol>
                <a:gridCol w="8124228">
                  <a:extLst>
                    <a:ext uri="{9D8B030D-6E8A-4147-A177-3AD203B41FA5}">
                      <a16:colId xmlns:a16="http://schemas.microsoft.com/office/drawing/2014/main" val="3605948952"/>
                    </a:ext>
                  </a:extLst>
                </a:gridCol>
                <a:gridCol w="1000187">
                  <a:extLst>
                    <a:ext uri="{9D8B030D-6E8A-4147-A177-3AD203B41FA5}">
                      <a16:colId xmlns:a16="http://schemas.microsoft.com/office/drawing/2014/main" val="3537739327"/>
                    </a:ext>
                  </a:extLst>
                </a:gridCol>
                <a:gridCol w="912023">
                  <a:extLst>
                    <a:ext uri="{9D8B030D-6E8A-4147-A177-3AD203B41FA5}">
                      <a16:colId xmlns:a16="http://schemas.microsoft.com/office/drawing/2014/main" val="3054845433"/>
                    </a:ext>
                  </a:extLst>
                </a:gridCol>
                <a:gridCol w="956105">
                  <a:extLst>
                    <a:ext uri="{9D8B030D-6E8A-4147-A177-3AD203B41FA5}">
                      <a16:colId xmlns:a16="http://schemas.microsoft.com/office/drawing/2014/main" val="3732027392"/>
                    </a:ext>
                  </a:extLst>
                </a:gridCol>
              </a:tblGrid>
              <a:tr h="84793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400" dirty="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400" dirty="0">
                          <a:effectLst/>
                        </a:rPr>
                        <a:t>Ukrep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400" dirty="0">
                          <a:effectLst/>
                        </a:rPr>
                        <a:t>(vpišite)</a:t>
                      </a:r>
                      <a:endParaRPr lang="sl-SI" sz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46" marR="24246" marT="0" marB="0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200" dirty="0">
                          <a:effectLst/>
                        </a:rPr>
                        <a:t>Kazalnik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200" dirty="0">
                          <a:effectLst/>
                        </a:rPr>
                        <a:t>(izberite iz spodnjega seznama) </a:t>
                      </a:r>
                      <a:endParaRPr lang="sl-SI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46" marR="24246" marT="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600" dirty="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600" dirty="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600" dirty="0">
                          <a:effectLst/>
                        </a:rPr>
                        <a:t>Sklad</a:t>
                      </a:r>
                      <a:endParaRPr lang="sl-SI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46" marR="24246" marT="0" marB="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000" dirty="0">
                          <a:effectLst/>
                        </a:rPr>
                        <a:t>Dosežena vrednost 31. 12. 2025 za ESRR</a:t>
                      </a:r>
                      <a:endParaRPr lang="sl-SI" sz="1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46" marR="24246" marT="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000" dirty="0">
                          <a:effectLst/>
                        </a:rPr>
                        <a:t>Ciljna vrednost dan 31. 12. 2029</a:t>
                      </a:r>
                      <a:endParaRPr lang="sl-SI" sz="1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46" marR="24246" marT="0" marB="0" anchor="ctr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99064049"/>
                  </a:ext>
                </a:extLst>
              </a:tr>
              <a:tr h="26605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sl-SI" sz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46" marR="24246" marT="0" marB="0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sl-SI" sz="1400" dirty="0"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Število podprtih oziroma vzpostavljenih zaposlitev/mrež/dogodkov/produktov, ki so namenjeni spodbujanju lokalnega podjetništva (razen nosilcev dejavnosti na kmetiji)</a:t>
                      </a:r>
                      <a:endParaRPr lang="sl-SI" sz="16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600" dirty="0">
                          <a:effectLst/>
                        </a:rPr>
                        <a:t>ESRR</a:t>
                      </a:r>
                      <a:endParaRPr lang="sl-SI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46" marR="2424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sl-SI" sz="1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46" marR="2424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sl-SI" sz="1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46" marR="24246" marT="0" marB="0" anchor="ctr"/>
                </a:tc>
                <a:extLst>
                  <a:ext uri="{0D108BD9-81ED-4DB2-BD59-A6C34878D82A}">
                    <a16:rowId xmlns:a16="http://schemas.microsoft.com/office/drawing/2014/main" val="2751551530"/>
                  </a:ext>
                </a:extLst>
              </a:tr>
              <a:tr h="53007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sl-SI" sz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46" marR="24246" marT="0" marB="0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sl-SI" sz="1400" dirty="0"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Število podprtih lokalnih turističnih prireditev/produktov/storitev/programov/modelov/publikacij</a:t>
                      </a:r>
                      <a:endParaRPr lang="sl-SI" sz="16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l-SI" sz="1600" dirty="0">
                          <a:effectLst/>
                        </a:rPr>
                        <a:t>ESRR</a:t>
                      </a:r>
                      <a:endParaRPr lang="sl-SI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46" marR="2424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sl-SI" sz="1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46" marR="2424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sl-SI" sz="1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46" marR="24246" marT="0" marB="0" anchor="ctr"/>
                </a:tc>
                <a:extLst>
                  <a:ext uri="{0D108BD9-81ED-4DB2-BD59-A6C34878D82A}">
                    <a16:rowId xmlns:a16="http://schemas.microsoft.com/office/drawing/2014/main" val="1430170647"/>
                  </a:ext>
                </a:extLst>
              </a:tr>
              <a:tr h="34817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sl-SI" sz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46" marR="24246" marT="0" marB="0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sl-SI" sz="1400" dirty="0"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Število podprtih dejavnosti/dogodkov/produktov/objektov, ki so namenjeni varovanju naravne in kulturne dediščine</a:t>
                      </a:r>
                      <a:endParaRPr lang="sl-SI" sz="16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l-SI" sz="1600" dirty="0">
                          <a:effectLst/>
                        </a:rPr>
                        <a:t>ESRR</a:t>
                      </a:r>
                      <a:endParaRPr lang="sl-SI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46" marR="2424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sl-SI" sz="1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46" marR="2424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sl-SI" sz="1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46" marR="24246" marT="0" marB="0" anchor="ctr"/>
                </a:tc>
                <a:extLst>
                  <a:ext uri="{0D108BD9-81ED-4DB2-BD59-A6C34878D82A}">
                    <a16:rowId xmlns:a16="http://schemas.microsoft.com/office/drawing/2014/main" val="2536579790"/>
                  </a:ext>
                </a:extLst>
              </a:tr>
              <a:tr h="44078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sl-SI" sz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46" marR="24246" marT="0" marB="0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sl-SI" sz="1400" dirty="0"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Površina prenovljenih/obnovljenih javnih površin za skupno uporabo</a:t>
                      </a:r>
                      <a:endParaRPr lang="sl-SI" sz="16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l-SI" sz="1600" dirty="0">
                          <a:effectLst/>
                        </a:rPr>
                        <a:t>ESRR</a:t>
                      </a:r>
                      <a:endParaRPr lang="sl-SI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46" marR="2424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sl-SI" sz="1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46" marR="24246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sl-SI" sz="1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46" marR="24246" marT="0" marB="0" anchor="ctr"/>
                </a:tc>
                <a:extLst>
                  <a:ext uri="{0D108BD9-81ED-4DB2-BD59-A6C34878D82A}">
                    <a16:rowId xmlns:a16="http://schemas.microsoft.com/office/drawing/2014/main" val="2754965716"/>
                  </a:ext>
                </a:extLst>
              </a:tr>
              <a:tr h="57677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sl-SI" sz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46" marR="24246" marT="0" marB="0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sl-SI" sz="1400" dirty="0"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Število izobraževanj/usposabljanj/programov/produktov, ki so namenjeni varovanju okolja in zdravja ter ozaveščanju lokalnega prebivalstva za izboljševanje stanja okolja in zdravja</a:t>
                      </a:r>
                      <a:endParaRPr lang="sl-SI" sz="16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l-SI" sz="1600" dirty="0">
                          <a:effectLst/>
                        </a:rPr>
                        <a:t>ESRR</a:t>
                      </a:r>
                      <a:endParaRPr lang="sl-SI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sl-SI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46" marR="2424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sl-SI" sz="1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46" marR="2424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sl-SI" sz="1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46" marR="24246" marT="0" marB="0" anchor="ctr"/>
                </a:tc>
                <a:extLst>
                  <a:ext uri="{0D108BD9-81ED-4DB2-BD59-A6C34878D82A}">
                    <a16:rowId xmlns:a16="http://schemas.microsoft.com/office/drawing/2014/main" val="1612083817"/>
                  </a:ext>
                </a:extLst>
              </a:tr>
              <a:tr h="42548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sl-SI" sz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46" marR="24246" marT="0" marB="0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sl-SI" sz="1400" dirty="0"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Število inovativnih partnerstev/programov/mrež za spodbujanje in oblikovanje zdravega in aktivnega življenjskega sloga</a:t>
                      </a:r>
                      <a:endParaRPr lang="sl-SI" sz="16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l-SI" sz="1600" dirty="0">
                          <a:effectLst/>
                        </a:rPr>
                        <a:t>ESRR</a:t>
                      </a:r>
                      <a:endParaRPr lang="sl-SI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sl-SI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46" marR="2424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sl-SI" sz="10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24246" marR="2424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sl-SI" sz="10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24246" marR="24246" marT="0" marB="0" anchor="ctr"/>
                </a:tc>
                <a:extLst>
                  <a:ext uri="{0D108BD9-81ED-4DB2-BD59-A6C34878D82A}">
                    <a16:rowId xmlns:a16="http://schemas.microsoft.com/office/drawing/2014/main" val="384765703"/>
                  </a:ext>
                </a:extLst>
              </a:tr>
              <a:tr h="48743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sl-SI" sz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46" marR="24246" marT="0" marB="0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sl-SI" sz="1400" dirty="0"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Število izvedenih programov/delavnic/prireditev/dogodkov/usposabljanj/izobraževanj, namenjenih za socialno vključenost starejših, mladih in drugih ranljivih skupin</a:t>
                      </a:r>
                      <a:endParaRPr lang="sl-SI" sz="16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l-SI" sz="1600" dirty="0">
                          <a:effectLst/>
                        </a:rPr>
                        <a:t>ESRR</a:t>
                      </a:r>
                      <a:endParaRPr lang="sl-SI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sl-SI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46" marR="2424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sl-SI" sz="10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24246" marR="2424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sl-SI" sz="10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24246" marR="24246" marT="0" marB="0" anchor="ctr"/>
                </a:tc>
                <a:extLst>
                  <a:ext uri="{0D108BD9-81ED-4DB2-BD59-A6C34878D82A}">
                    <a16:rowId xmlns:a16="http://schemas.microsoft.com/office/drawing/2014/main" val="1576889223"/>
                  </a:ext>
                </a:extLst>
              </a:tr>
              <a:tr h="48743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sl-SI" sz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46" marR="24246" marT="0" marB="0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sl-SI" sz="1400" dirty="0"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Število inovativnih partnerstev/programov za oblikovanje mreže storitev za spodbujanje ukrepov aktivnega staranja in vključevanja drugih ranljivih skupin</a:t>
                      </a:r>
                      <a:endParaRPr lang="sl-SI" sz="16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l-SI" sz="1600" dirty="0">
                          <a:effectLst/>
                        </a:rPr>
                        <a:t>ESRR</a:t>
                      </a:r>
                      <a:endParaRPr lang="sl-SI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sl-SI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46" marR="2424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sl-SI" sz="10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24246" marR="2424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sl-SI" sz="10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24246" marR="24246" marT="0" marB="0" anchor="ctr"/>
                </a:tc>
                <a:extLst>
                  <a:ext uri="{0D108BD9-81ED-4DB2-BD59-A6C34878D82A}">
                    <a16:rowId xmlns:a16="http://schemas.microsoft.com/office/drawing/2014/main" val="3614477628"/>
                  </a:ext>
                </a:extLst>
              </a:tr>
            </a:tbl>
          </a:graphicData>
        </a:graphic>
      </p:graphicFrame>
      <p:sp>
        <p:nvSpPr>
          <p:cNvPr id="7" name="Naslov 1">
            <a:extLst>
              <a:ext uri="{FF2B5EF4-FFF2-40B4-BE49-F238E27FC236}">
                <a16:creationId xmlns:a16="http://schemas.microsoft.com/office/drawing/2014/main" id="{B888ED3C-A624-1666-2E2C-755D1196C9DA}"/>
              </a:ext>
            </a:extLst>
          </p:cNvPr>
          <p:cNvSpPr txBox="1">
            <a:spLocks/>
          </p:cNvSpPr>
          <p:nvPr/>
        </p:nvSpPr>
        <p:spPr>
          <a:xfrm>
            <a:off x="718834" y="465493"/>
            <a:ext cx="11076926" cy="733387"/>
          </a:xfrm>
          <a:prstGeom prst="rect">
            <a:avLst/>
          </a:prstGeom>
        </p:spPr>
        <p:txBody>
          <a:bodyPr vert="horz" anchor="ctr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2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sl-SI" sz="3200" b="1" dirty="0">
                <a:solidFill>
                  <a:schemeClr val="accent2"/>
                </a:solidFill>
              </a:rPr>
              <a:t>KAZALNIKI ESRR</a:t>
            </a:r>
          </a:p>
        </p:txBody>
      </p:sp>
    </p:spTree>
    <p:extLst>
      <p:ext uri="{BB962C8B-B14F-4D97-AF65-F5344CB8AC3E}">
        <p14:creationId xmlns:p14="http://schemas.microsoft.com/office/powerpoint/2010/main" val="137373033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značba mesta besedila 2"/>
          <p:cNvSpPr>
            <a:spLocks noGrp="1"/>
          </p:cNvSpPr>
          <p:nvPr>
            <p:ph type="body" idx="1"/>
          </p:nvPr>
        </p:nvSpPr>
        <p:spPr>
          <a:xfrm>
            <a:off x="718834" y="1626365"/>
            <a:ext cx="10871200" cy="4550916"/>
          </a:xfrm>
        </p:spPr>
        <p:txBody>
          <a:bodyPr>
            <a:normAutofit/>
          </a:bodyPr>
          <a:lstStyle/>
          <a:p>
            <a:endParaRPr lang="sl-SI" sz="2400" dirty="0"/>
          </a:p>
          <a:p>
            <a:endParaRPr lang="sl-SI" sz="1600" dirty="0"/>
          </a:p>
        </p:txBody>
      </p:sp>
      <p:sp>
        <p:nvSpPr>
          <p:cNvPr id="8" name="Naslov 1">
            <a:extLst>
              <a:ext uri="{FF2B5EF4-FFF2-40B4-BE49-F238E27FC236}">
                <a16:creationId xmlns:a16="http://schemas.microsoft.com/office/drawing/2014/main" id="{6F9DF997-5869-4535-8963-EF74F11A42EF}"/>
              </a:ext>
            </a:extLst>
          </p:cNvPr>
          <p:cNvSpPr txBox="1">
            <a:spLocks/>
          </p:cNvSpPr>
          <p:nvPr/>
        </p:nvSpPr>
        <p:spPr>
          <a:xfrm>
            <a:off x="718834" y="465493"/>
            <a:ext cx="11076926" cy="733387"/>
          </a:xfrm>
          <a:prstGeom prst="rect">
            <a:avLst/>
          </a:prstGeom>
        </p:spPr>
        <p:txBody>
          <a:bodyPr vert="horz" anchor="ctr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2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sl-SI" sz="3200" b="1" dirty="0">
                <a:solidFill>
                  <a:srgbClr val="006944"/>
                </a:solidFill>
              </a:rPr>
              <a:t>SLR LAS Ovtar Slovenskih goric – obvezna poglavja</a:t>
            </a:r>
          </a:p>
        </p:txBody>
      </p:sp>
      <p:sp>
        <p:nvSpPr>
          <p:cNvPr id="2" name="PoljeZBesedilom 1">
            <a:extLst>
              <a:ext uri="{FF2B5EF4-FFF2-40B4-BE49-F238E27FC236}">
                <a16:creationId xmlns:a16="http://schemas.microsoft.com/office/drawing/2014/main" id="{D7BE89F8-5984-7D3A-6199-ED0C5E8761F0}"/>
              </a:ext>
            </a:extLst>
          </p:cNvPr>
          <p:cNvSpPr txBox="1"/>
          <p:nvPr/>
        </p:nvSpPr>
        <p:spPr>
          <a:xfrm>
            <a:off x="706148" y="1652748"/>
            <a:ext cx="11325120" cy="47397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000" b="1" dirty="0">
                <a:solidFill>
                  <a:srgbClr val="002060"/>
                </a:solidFill>
              </a:rPr>
              <a:t>Obvezna poglavja strategije lokalnega razvoja (Uredba CPR)        </a:t>
            </a:r>
          </a:p>
          <a:p>
            <a:pPr marL="644525" indent="-285750">
              <a:buFont typeface="Arial" panose="020B0604020202020204" pitchFamily="34" charset="0"/>
              <a:buChar char="•"/>
            </a:pPr>
            <a:r>
              <a:rPr lang="sl-SI" sz="2200" b="1" dirty="0"/>
              <a:t>osebna izkaznica LAS;</a:t>
            </a:r>
          </a:p>
          <a:p>
            <a:pPr marL="644525" indent="-285750">
              <a:buFont typeface="Arial" panose="020B0604020202020204" pitchFamily="34" charset="0"/>
              <a:buChar char="•"/>
            </a:pPr>
            <a:r>
              <a:rPr lang="sl-SI" sz="2200" b="1" dirty="0"/>
              <a:t>povzetek SLR; </a:t>
            </a:r>
          </a:p>
          <a:p>
            <a:pPr marL="644525" indent="-285750">
              <a:buFont typeface="Arial" panose="020B0604020202020204" pitchFamily="34" charset="0"/>
              <a:buChar char="•"/>
            </a:pPr>
            <a:r>
              <a:rPr lang="sl-SI" sz="2200" b="1" dirty="0"/>
              <a:t>opredelitev območja in prebivalstva, zajetega v SLR;</a:t>
            </a:r>
          </a:p>
          <a:p>
            <a:pPr marL="644525" indent="-285750">
              <a:buFont typeface="Arial" panose="020B0604020202020204" pitchFamily="34" charset="0"/>
              <a:buChar char="•"/>
            </a:pPr>
            <a:r>
              <a:rPr lang="sl-SI" sz="2200" b="1" dirty="0"/>
              <a:t>analiza razvojnih potreb in potenciala območja LAS, vključno z analizo SWOT;</a:t>
            </a:r>
          </a:p>
          <a:p>
            <a:pPr marL="644525" indent="-285750">
              <a:buFont typeface="Arial" panose="020B0604020202020204" pitchFamily="34" charset="0"/>
              <a:buChar char="•"/>
            </a:pPr>
            <a:r>
              <a:rPr lang="sl-SI" sz="2200" b="1" dirty="0">
                <a:solidFill>
                  <a:srgbClr val="006944"/>
                </a:solidFill>
              </a:rPr>
              <a:t>opis SLR, njenih ciljev in ukrepov, </a:t>
            </a:r>
            <a:r>
              <a:rPr lang="sl-SI" sz="2200" b="1" dirty="0"/>
              <a:t>vključno z določitvijo mejnikov in ciljnih vrednosti kazalnikov;</a:t>
            </a:r>
          </a:p>
          <a:p>
            <a:pPr marL="644525" indent="-285750">
              <a:buFont typeface="Arial" panose="020B0604020202020204" pitchFamily="34" charset="0"/>
              <a:buChar char="•"/>
            </a:pPr>
            <a:r>
              <a:rPr lang="sl-SI" sz="2200" b="1" dirty="0"/>
              <a:t>opis postopka vključitve skupnosti v pripravo SLR;</a:t>
            </a:r>
          </a:p>
          <a:p>
            <a:pPr marL="644525" indent="-285750">
              <a:buFont typeface="Arial" panose="020B0604020202020204" pitchFamily="34" charset="0"/>
              <a:buChar char="•"/>
            </a:pPr>
            <a:r>
              <a:rPr lang="sl-SI" sz="2200" b="1" dirty="0"/>
              <a:t>opis sistema upravljanja LAS, vključno z upravljanjem, spremljanjem in vrednotenjem, ki dokazujejo zmogljivost LAS za izvajanje SLR;</a:t>
            </a:r>
          </a:p>
          <a:p>
            <a:pPr marL="644525" indent="-285750">
              <a:buFont typeface="Arial" panose="020B0604020202020204" pitchFamily="34" charset="0"/>
              <a:buChar char="•"/>
            </a:pPr>
            <a:r>
              <a:rPr lang="sl-SI" sz="2200" b="1" dirty="0">
                <a:solidFill>
                  <a:srgbClr val="006944"/>
                </a:solidFill>
              </a:rPr>
              <a:t>Priloge: </a:t>
            </a:r>
            <a:r>
              <a:rPr lang="sl-SI" sz="2200" b="1" dirty="0"/>
              <a:t>osnovni podatki LAS, finančni načrt, indikativna lista projekta sodelovanja LAS za sklad ESRR.</a:t>
            </a:r>
          </a:p>
          <a:p>
            <a:pPr marL="644525" indent="-285750">
              <a:buFont typeface="Arial" panose="020B0604020202020204" pitchFamily="34" charset="0"/>
              <a:buChar char="•"/>
            </a:pPr>
            <a:endParaRPr lang="sl-SI" sz="1000" dirty="0"/>
          </a:p>
          <a:p>
            <a:r>
              <a:rPr lang="sl-SI" sz="2000" b="1" dirty="0">
                <a:solidFill>
                  <a:srgbClr val="002060"/>
                </a:solidFill>
              </a:rPr>
              <a:t>Navodila za pripravo SLR </a:t>
            </a:r>
            <a:r>
              <a:rPr lang="sl-SI" sz="2000" b="1" dirty="0">
                <a:solidFill>
                  <a:srgbClr val="002060"/>
                </a:solidFill>
                <a:sym typeface="Wingdings" panose="05000000000000000000" pitchFamily="2" charset="2"/>
              </a:rPr>
              <a:t> v pripravi dodatek k navodilom za sklad EKSRP</a:t>
            </a:r>
          </a:p>
        </p:txBody>
      </p:sp>
    </p:spTree>
    <p:extLst>
      <p:ext uri="{BB962C8B-B14F-4D97-AF65-F5344CB8AC3E}">
        <p14:creationId xmlns:p14="http://schemas.microsoft.com/office/powerpoint/2010/main" val="189765517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redinsko">
  <a:themeElements>
    <a:clrScheme name="Po meri 10">
      <a:dk1>
        <a:sysClr val="windowText" lastClr="000000"/>
      </a:dk1>
      <a:lt1>
        <a:sysClr val="window" lastClr="FFFFFF"/>
      </a:lt1>
      <a:dk2>
        <a:srgbClr val="455F51"/>
      </a:dk2>
      <a:lt2>
        <a:srgbClr val="E3DED1"/>
      </a:lt2>
      <a:accent1>
        <a:srgbClr val="006944"/>
      </a:accent1>
      <a:accent2>
        <a:srgbClr val="877852"/>
      </a:accent2>
      <a:accent3>
        <a:srgbClr val="C0CF3A"/>
      </a:accent3>
      <a:accent4>
        <a:srgbClr val="029676"/>
      </a:accent4>
      <a:accent5>
        <a:srgbClr val="4AB5C4"/>
      </a:accent5>
      <a:accent6>
        <a:srgbClr val="0989B1"/>
      </a:accent6>
      <a:hlink>
        <a:srgbClr val="BA6906"/>
      </a:hlink>
      <a:folHlink>
        <a:srgbClr val="BA6906"/>
      </a:folHlink>
    </a:clrScheme>
    <a:fontScheme name="Po meri 1">
      <a:majorFont>
        <a:latin typeface="Century Gothic"/>
        <a:ea typeface=""/>
        <a:cs typeface=""/>
      </a:majorFont>
      <a:minorFont>
        <a:latin typeface="Century Gothic"/>
        <a:ea typeface=""/>
        <a:cs typeface="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isarn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TM10001106[[fn=Značka ]]</Template>
  <TotalTime>4773</TotalTime>
  <Words>1369</Words>
  <Application>Microsoft Office PowerPoint</Application>
  <PresentationFormat>Širokozaslonsko</PresentationFormat>
  <Paragraphs>232</Paragraphs>
  <Slides>15</Slides>
  <Notes>1</Notes>
  <HiddenSlides>0</HiddenSlides>
  <MMClips>0</MMClips>
  <ScaleCrop>false</ScaleCrop>
  <HeadingPairs>
    <vt:vector size="6" baseType="variant">
      <vt:variant>
        <vt:lpstr>Uporabljene pisave</vt:lpstr>
      </vt:variant>
      <vt:variant>
        <vt:i4>5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15</vt:i4>
      </vt:variant>
    </vt:vector>
  </HeadingPairs>
  <TitlesOfParts>
    <vt:vector size="21" baseType="lpstr">
      <vt:lpstr>Arial</vt:lpstr>
      <vt:lpstr>Calibri</vt:lpstr>
      <vt:lpstr>Century Gothic</vt:lpstr>
      <vt:lpstr>Wingdings</vt:lpstr>
      <vt:lpstr>Wingdings 2</vt:lpstr>
      <vt:lpstr>Sredinsko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Lokalna akcijska skupina Prlekija  Delavnica za prijavitelje operacij  na 1. Javni poziv LAS Prlekija</dc:title>
  <dc:creator>Maja</dc:creator>
  <cp:lastModifiedBy>Renata Peras</cp:lastModifiedBy>
  <cp:revision>212</cp:revision>
  <dcterms:created xsi:type="dcterms:W3CDTF">2016-12-14T10:40:30Z</dcterms:created>
  <dcterms:modified xsi:type="dcterms:W3CDTF">2023-04-11T10:27:25Z</dcterms:modified>
</cp:coreProperties>
</file>